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58" r:id="rId3"/>
    <p:sldId id="259" r:id="rId4"/>
    <p:sldId id="262" r:id="rId5"/>
    <p:sldId id="271" r:id="rId6"/>
    <p:sldId id="264" r:id="rId7"/>
    <p:sldId id="269" r:id="rId8"/>
    <p:sldId id="268" r:id="rId9"/>
    <p:sldId id="270" r:id="rId10"/>
    <p:sldId id="26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686" autoAdjust="0"/>
  </p:normalViewPr>
  <p:slideViewPr>
    <p:cSldViewPr>
      <p:cViewPr varScale="1">
        <p:scale>
          <a:sx n="92" d="100"/>
          <a:sy n="92" d="100"/>
        </p:scale>
        <p:origin x="215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94F4220-6D4C-4129-9388-B55AC5B95579}"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GB"/>
        </a:p>
      </dgm:t>
    </dgm:pt>
    <dgm:pt modelId="{470C37CC-2B46-42DD-8678-5D70110C21EA}">
      <dgm:prSet phldrT="[Text]" custT="1"/>
      <dgm:spPr>
        <a:solidFill>
          <a:schemeClr val="accent3">
            <a:lumMod val="50000"/>
          </a:schemeClr>
        </a:solidFill>
      </dgm:spPr>
      <dgm:t>
        <a:bodyPr/>
        <a:lstStyle/>
        <a:p>
          <a:r>
            <a:rPr lang="en-GB" sz="2000" dirty="0">
              <a:solidFill>
                <a:schemeClr val="bg1"/>
              </a:solidFill>
            </a:rPr>
            <a:t>1. Apply online  </a:t>
          </a:r>
          <a:r>
            <a:rPr lang="en-GB" sz="1800" dirty="0">
              <a:solidFill>
                <a:schemeClr val="bg1"/>
              </a:solidFill>
            </a:rPr>
            <a:t>www.salixfinance.co.uk/loans</a:t>
          </a:r>
        </a:p>
      </dgm:t>
    </dgm:pt>
    <dgm:pt modelId="{5ECF99AD-CD17-412E-B0C3-DCC75DA7E887}" type="parTrans" cxnId="{F80826CC-3BAA-49A7-8832-60EB27C2AA4A}">
      <dgm:prSet/>
      <dgm:spPr/>
      <dgm:t>
        <a:bodyPr/>
        <a:lstStyle/>
        <a:p>
          <a:endParaRPr lang="en-GB"/>
        </a:p>
      </dgm:t>
    </dgm:pt>
    <dgm:pt modelId="{CF03B138-B346-4BBA-9452-CC5C4D4BEBBD}" type="sibTrans" cxnId="{F80826CC-3BAA-49A7-8832-60EB27C2AA4A}">
      <dgm:prSet/>
      <dgm:spPr>
        <a:solidFill>
          <a:srgbClr val="F4F6EB">
            <a:alpha val="90000"/>
          </a:srgbClr>
        </a:solidFill>
        <a:ln>
          <a:solidFill>
            <a:srgbClr val="425426">
              <a:alpha val="90000"/>
            </a:srgbClr>
          </a:solidFill>
        </a:ln>
      </dgm:spPr>
      <dgm:t>
        <a:bodyPr/>
        <a:lstStyle/>
        <a:p>
          <a:endParaRPr lang="en-GB"/>
        </a:p>
      </dgm:t>
    </dgm:pt>
    <dgm:pt modelId="{D2A2B489-8F0D-453D-9BFF-0D9182E9B163}">
      <dgm:prSet phldrT="[Text]" custT="1"/>
      <dgm:spPr>
        <a:solidFill>
          <a:schemeClr val="accent3">
            <a:lumMod val="50000"/>
          </a:schemeClr>
        </a:solidFill>
      </dgm:spPr>
      <dgm:t>
        <a:bodyPr/>
        <a:lstStyle/>
        <a:p>
          <a:r>
            <a:rPr lang="en-GB" sz="2000" dirty="0">
              <a:solidFill>
                <a:schemeClr val="bg1"/>
              </a:solidFill>
            </a:rPr>
            <a:t>3. Funds committed</a:t>
          </a:r>
        </a:p>
      </dgm:t>
    </dgm:pt>
    <dgm:pt modelId="{63352134-94E6-4E68-9DB2-6DCA6F90D048}" type="parTrans" cxnId="{738D536B-DD45-4E7C-943E-66A2C6EECE08}">
      <dgm:prSet/>
      <dgm:spPr/>
      <dgm:t>
        <a:bodyPr/>
        <a:lstStyle/>
        <a:p>
          <a:endParaRPr lang="en-GB"/>
        </a:p>
      </dgm:t>
    </dgm:pt>
    <dgm:pt modelId="{519F26D0-82BF-4319-86F1-F2C832D54E88}" type="sibTrans" cxnId="{738D536B-DD45-4E7C-943E-66A2C6EECE08}">
      <dgm:prSet/>
      <dgm:spPr>
        <a:solidFill>
          <a:srgbClr val="F4F6EB">
            <a:alpha val="90000"/>
          </a:srgbClr>
        </a:solidFill>
        <a:ln>
          <a:solidFill>
            <a:srgbClr val="425426">
              <a:alpha val="90000"/>
            </a:srgbClr>
          </a:solidFill>
        </a:ln>
      </dgm:spPr>
      <dgm:t>
        <a:bodyPr/>
        <a:lstStyle/>
        <a:p>
          <a:endParaRPr lang="en-GB"/>
        </a:p>
      </dgm:t>
    </dgm:pt>
    <dgm:pt modelId="{9FDC1B02-9B32-4988-B7F8-37B68B2525EC}">
      <dgm:prSet phldrT="[Text]" custT="1"/>
      <dgm:spPr>
        <a:solidFill>
          <a:schemeClr val="accent3">
            <a:lumMod val="50000"/>
          </a:schemeClr>
        </a:solidFill>
      </dgm:spPr>
      <dgm:t>
        <a:bodyPr/>
        <a:lstStyle/>
        <a:p>
          <a:endParaRPr lang="en-GB" sz="2000" b="0" dirty="0">
            <a:solidFill>
              <a:srgbClr val="F4F6EB"/>
            </a:solidFill>
            <a:latin typeface="Calibri Light" panose="020F0302020204030204" pitchFamily="34" charset="0"/>
          </a:endParaRPr>
        </a:p>
        <a:p>
          <a:r>
            <a:rPr lang="en-GB" sz="2000" dirty="0">
              <a:solidFill>
                <a:schemeClr val="bg1"/>
              </a:solidFill>
            </a:rPr>
            <a:t>4. Project starts</a:t>
          </a:r>
        </a:p>
        <a:p>
          <a:endParaRPr lang="en-GB" sz="2000" dirty="0">
            <a:solidFill>
              <a:srgbClr val="F4F6EB"/>
            </a:solidFill>
          </a:endParaRPr>
        </a:p>
      </dgm:t>
    </dgm:pt>
    <dgm:pt modelId="{7E09CFA3-9123-4F8E-9953-2C0F34F1F9D8}" type="parTrans" cxnId="{2A6E2821-9808-409E-9F9D-D24C5F6A58BF}">
      <dgm:prSet/>
      <dgm:spPr/>
      <dgm:t>
        <a:bodyPr/>
        <a:lstStyle/>
        <a:p>
          <a:endParaRPr lang="en-GB"/>
        </a:p>
      </dgm:t>
    </dgm:pt>
    <dgm:pt modelId="{5606CF41-1345-4FAB-BC7D-4F0B544A482E}" type="sibTrans" cxnId="{2A6E2821-9808-409E-9F9D-D24C5F6A58BF}">
      <dgm:prSet/>
      <dgm:spPr>
        <a:solidFill>
          <a:srgbClr val="F4F6EB">
            <a:alpha val="90000"/>
          </a:srgbClr>
        </a:solidFill>
        <a:ln>
          <a:solidFill>
            <a:srgbClr val="425426">
              <a:alpha val="90000"/>
            </a:srgbClr>
          </a:solidFill>
        </a:ln>
      </dgm:spPr>
      <dgm:t>
        <a:bodyPr/>
        <a:lstStyle/>
        <a:p>
          <a:endParaRPr lang="en-GB"/>
        </a:p>
      </dgm:t>
    </dgm:pt>
    <dgm:pt modelId="{30160E51-AFF0-4C18-A460-24A74C57AFA4}">
      <dgm:prSet phldrT="[Text]" custT="1"/>
      <dgm:spPr>
        <a:solidFill>
          <a:schemeClr val="accent3">
            <a:lumMod val="50000"/>
          </a:schemeClr>
        </a:solidFill>
      </dgm:spPr>
      <dgm:t>
        <a:bodyPr/>
        <a:lstStyle/>
        <a:p>
          <a:endParaRPr lang="en-GB" sz="2000" b="0" dirty="0">
            <a:solidFill>
              <a:srgbClr val="F4F6EB"/>
            </a:solidFill>
            <a:latin typeface="Calibri Light" panose="020F0302020204030204" pitchFamily="34" charset="0"/>
          </a:endParaRPr>
        </a:p>
        <a:p>
          <a:r>
            <a:rPr lang="en-GB" sz="2000" dirty="0">
              <a:solidFill>
                <a:schemeClr val="bg1"/>
              </a:solidFill>
            </a:rPr>
            <a:t>5. Loan paid on completion</a:t>
          </a:r>
        </a:p>
        <a:p>
          <a:endParaRPr lang="en-GB" sz="2000" dirty="0">
            <a:solidFill>
              <a:srgbClr val="F4F6EB"/>
            </a:solidFill>
          </a:endParaRPr>
        </a:p>
      </dgm:t>
    </dgm:pt>
    <dgm:pt modelId="{6E145E8A-4CDF-44D7-82D2-2CD8676A7013}" type="parTrans" cxnId="{2A2C3E89-FF6C-4C08-A339-F1770DB64C2B}">
      <dgm:prSet/>
      <dgm:spPr/>
      <dgm:t>
        <a:bodyPr/>
        <a:lstStyle/>
        <a:p>
          <a:endParaRPr lang="en-GB"/>
        </a:p>
      </dgm:t>
    </dgm:pt>
    <dgm:pt modelId="{0DDAFB58-7866-4248-834F-2C0C5BEE4ABF}" type="sibTrans" cxnId="{2A2C3E89-FF6C-4C08-A339-F1770DB64C2B}">
      <dgm:prSet/>
      <dgm:spPr/>
      <dgm:t>
        <a:bodyPr/>
        <a:lstStyle/>
        <a:p>
          <a:endParaRPr lang="en-GB"/>
        </a:p>
      </dgm:t>
    </dgm:pt>
    <dgm:pt modelId="{EA5F7636-3CE1-4A27-A2B3-9834A671FBDC}">
      <dgm:prSet custT="1"/>
      <dgm:spPr>
        <a:solidFill>
          <a:schemeClr val="accent3">
            <a:lumMod val="50000"/>
          </a:schemeClr>
        </a:solidFill>
      </dgm:spPr>
      <dgm:t>
        <a:bodyPr/>
        <a:lstStyle/>
        <a:p>
          <a:r>
            <a:rPr lang="en-GB" sz="2000" dirty="0">
              <a:solidFill>
                <a:schemeClr val="bg1"/>
              </a:solidFill>
            </a:rPr>
            <a:t>2. Salix’s technical assessment </a:t>
          </a:r>
        </a:p>
      </dgm:t>
    </dgm:pt>
    <dgm:pt modelId="{1E42EA9A-F10E-4512-B536-A6D173C773BF}" type="parTrans" cxnId="{C04EA0A9-403A-4EC2-8A87-5E22F6C1F082}">
      <dgm:prSet/>
      <dgm:spPr/>
      <dgm:t>
        <a:bodyPr/>
        <a:lstStyle/>
        <a:p>
          <a:endParaRPr lang="en-GB"/>
        </a:p>
      </dgm:t>
    </dgm:pt>
    <dgm:pt modelId="{764B412C-16A1-462B-BEE9-35A4CF30ECB0}" type="sibTrans" cxnId="{C04EA0A9-403A-4EC2-8A87-5E22F6C1F082}">
      <dgm:prSet/>
      <dgm:spPr>
        <a:solidFill>
          <a:schemeClr val="accent3">
            <a:lumMod val="20000"/>
            <a:lumOff val="80000"/>
            <a:alpha val="90000"/>
          </a:schemeClr>
        </a:solidFill>
        <a:ln>
          <a:solidFill>
            <a:schemeClr val="accent3">
              <a:lumMod val="50000"/>
              <a:alpha val="90000"/>
            </a:schemeClr>
          </a:solidFill>
        </a:ln>
      </dgm:spPr>
      <dgm:t>
        <a:bodyPr/>
        <a:lstStyle/>
        <a:p>
          <a:endParaRPr lang="en-GB"/>
        </a:p>
      </dgm:t>
    </dgm:pt>
    <dgm:pt modelId="{E7F17739-83F5-42EB-BC26-A54829D7B5CD}" type="pres">
      <dgm:prSet presAssocID="{394F4220-6D4C-4129-9388-B55AC5B95579}" presName="outerComposite" presStyleCnt="0">
        <dgm:presLayoutVars>
          <dgm:chMax val="5"/>
          <dgm:dir/>
          <dgm:resizeHandles val="exact"/>
        </dgm:presLayoutVars>
      </dgm:prSet>
      <dgm:spPr/>
    </dgm:pt>
    <dgm:pt modelId="{FB6EBD03-34E5-44D2-BF1B-EEAEF812657B}" type="pres">
      <dgm:prSet presAssocID="{394F4220-6D4C-4129-9388-B55AC5B95579}" presName="dummyMaxCanvas" presStyleCnt="0">
        <dgm:presLayoutVars/>
      </dgm:prSet>
      <dgm:spPr/>
    </dgm:pt>
    <dgm:pt modelId="{DC06110C-0131-4CE1-840D-9EBD76F0F7A9}" type="pres">
      <dgm:prSet presAssocID="{394F4220-6D4C-4129-9388-B55AC5B95579}" presName="FiveNodes_1" presStyleLbl="node1" presStyleIdx="0" presStyleCnt="5">
        <dgm:presLayoutVars>
          <dgm:bulletEnabled val="1"/>
        </dgm:presLayoutVars>
      </dgm:prSet>
      <dgm:spPr/>
    </dgm:pt>
    <dgm:pt modelId="{9B7E83CE-B02A-4FF0-8413-1FC0DC0C1021}" type="pres">
      <dgm:prSet presAssocID="{394F4220-6D4C-4129-9388-B55AC5B95579}" presName="FiveNodes_2" presStyleLbl="node1" presStyleIdx="1" presStyleCnt="5" custScaleY="102455">
        <dgm:presLayoutVars>
          <dgm:bulletEnabled val="1"/>
        </dgm:presLayoutVars>
      </dgm:prSet>
      <dgm:spPr/>
    </dgm:pt>
    <dgm:pt modelId="{2E3DC393-5B1E-4E16-A08C-66CA8583A303}" type="pres">
      <dgm:prSet presAssocID="{394F4220-6D4C-4129-9388-B55AC5B95579}" presName="FiveNodes_3" presStyleLbl="node1" presStyleIdx="2" presStyleCnt="5">
        <dgm:presLayoutVars>
          <dgm:bulletEnabled val="1"/>
        </dgm:presLayoutVars>
      </dgm:prSet>
      <dgm:spPr/>
    </dgm:pt>
    <dgm:pt modelId="{71E7FC14-A121-4B24-9801-217F87507623}" type="pres">
      <dgm:prSet presAssocID="{394F4220-6D4C-4129-9388-B55AC5B95579}" presName="FiveNodes_4" presStyleLbl="node1" presStyleIdx="3" presStyleCnt="5" custLinFactNeighborX="-139" custLinFactNeighborY="1300">
        <dgm:presLayoutVars>
          <dgm:bulletEnabled val="1"/>
        </dgm:presLayoutVars>
      </dgm:prSet>
      <dgm:spPr/>
    </dgm:pt>
    <dgm:pt modelId="{A9867142-ACD8-4D4E-B6C0-7734A3738B40}" type="pres">
      <dgm:prSet presAssocID="{394F4220-6D4C-4129-9388-B55AC5B95579}" presName="FiveNodes_5" presStyleLbl="node1" presStyleIdx="4" presStyleCnt="5">
        <dgm:presLayoutVars>
          <dgm:bulletEnabled val="1"/>
        </dgm:presLayoutVars>
      </dgm:prSet>
      <dgm:spPr/>
    </dgm:pt>
    <dgm:pt modelId="{59DD4ADA-3BE6-4E65-BD88-32274D34CFF1}" type="pres">
      <dgm:prSet presAssocID="{394F4220-6D4C-4129-9388-B55AC5B95579}" presName="FiveConn_1-2" presStyleLbl="fgAccFollowNode1" presStyleIdx="0" presStyleCnt="4">
        <dgm:presLayoutVars>
          <dgm:bulletEnabled val="1"/>
        </dgm:presLayoutVars>
      </dgm:prSet>
      <dgm:spPr/>
    </dgm:pt>
    <dgm:pt modelId="{30C0791E-98CC-427A-8A2E-BC096550BBB5}" type="pres">
      <dgm:prSet presAssocID="{394F4220-6D4C-4129-9388-B55AC5B95579}" presName="FiveConn_2-3" presStyleLbl="fgAccFollowNode1" presStyleIdx="1" presStyleCnt="4">
        <dgm:presLayoutVars>
          <dgm:bulletEnabled val="1"/>
        </dgm:presLayoutVars>
      </dgm:prSet>
      <dgm:spPr/>
    </dgm:pt>
    <dgm:pt modelId="{3437DDA3-3D6F-4B5C-8BC8-AB922E819731}" type="pres">
      <dgm:prSet presAssocID="{394F4220-6D4C-4129-9388-B55AC5B95579}" presName="FiveConn_3-4" presStyleLbl="fgAccFollowNode1" presStyleIdx="2" presStyleCnt="4">
        <dgm:presLayoutVars>
          <dgm:bulletEnabled val="1"/>
        </dgm:presLayoutVars>
      </dgm:prSet>
      <dgm:spPr/>
    </dgm:pt>
    <dgm:pt modelId="{A6403FDB-2071-4A9D-9F63-764A230CF287}" type="pres">
      <dgm:prSet presAssocID="{394F4220-6D4C-4129-9388-B55AC5B95579}" presName="FiveConn_4-5" presStyleLbl="fgAccFollowNode1" presStyleIdx="3" presStyleCnt="4">
        <dgm:presLayoutVars>
          <dgm:bulletEnabled val="1"/>
        </dgm:presLayoutVars>
      </dgm:prSet>
      <dgm:spPr/>
    </dgm:pt>
    <dgm:pt modelId="{69ABB6EC-9595-4A86-8CC3-D20132A5F7A0}" type="pres">
      <dgm:prSet presAssocID="{394F4220-6D4C-4129-9388-B55AC5B95579}" presName="FiveNodes_1_text" presStyleLbl="node1" presStyleIdx="4" presStyleCnt="5">
        <dgm:presLayoutVars>
          <dgm:bulletEnabled val="1"/>
        </dgm:presLayoutVars>
      </dgm:prSet>
      <dgm:spPr/>
    </dgm:pt>
    <dgm:pt modelId="{75176FEA-7D4F-4176-B4B1-23F295CE6CDF}" type="pres">
      <dgm:prSet presAssocID="{394F4220-6D4C-4129-9388-B55AC5B95579}" presName="FiveNodes_2_text" presStyleLbl="node1" presStyleIdx="4" presStyleCnt="5">
        <dgm:presLayoutVars>
          <dgm:bulletEnabled val="1"/>
        </dgm:presLayoutVars>
      </dgm:prSet>
      <dgm:spPr/>
    </dgm:pt>
    <dgm:pt modelId="{B5CB115E-7E96-4A8B-991B-6C3BF18B7B41}" type="pres">
      <dgm:prSet presAssocID="{394F4220-6D4C-4129-9388-B55AC5B95579}" presName="FiveNodes_3_text" presStyleLbl="node1" presStyleIdx="4" presStyleCnt="5">
        <dgm:presLayoutVars>
          <dgm:bulletEnabled val="1"/>
        </dgm:presLayoutVars>
      </dgm:prSet>
      <dgm:spPr/>
    </dgm:pt>
    <dgm:pt modelId="{6716D8E8-14D2-4EB3-B2FB-26BB9881BFEA}" type="pres">
      <dgm:prSet presAssocID="{394F4220-6D4C-4129-9388-B55AC5B95579}" presName="FiveNodes_4_text" presStyleLbl="node1" presStyleIdx="4" presStyleCnt="5">
        <dgm:presLayoutVars>
          <dgm:bulletEnabled val="1"/>
        </dgm:presLayoutVars>
      </dgm:prSet>
      <dgm:spPr/>
    </dgm:pt>
    <dgm:pt modelId="{2DC4DAB5-CC71-4094-B083-A898061F7AD9}" type="pres">
      <dgm:prSet presAssocID="{394F4220-6D4C-4129-9388-B55AC5B95579}" presName="FiveNodes_5_text" presStyleLbl="node1" presStyleIdx="4" presStyleCnt="5">
        <dgm:presLayoutVars>
          <dgm:bulletEnabled val="1"/>
        </dgm:presLayoutVars>
      </dgm:prSet>
      <dgm:spPr/>
    </dgm:pt>
  </dgm:ptLst>
  <dgm:cxnLst>
    <dgm:cxn modelId="{EC4A9509-1152-4C3C-848F-44347E72B72A}" type="presOf" srcId="{D2A2B489-8F0D-453D-9BFF-0D9182E9B163}" destId="{B5CB115E-7E96-4A8B-991B-6C3BF18B7B41}" srcOrd="1" destOrd="0" presId="urn:microsoft.com/office/officeart/2005/8/layout/vProcess5"/>
    <dgm:cxn modelId="{2A6E2821-9808-409E-9F9D-D24C5F6A58BF}" srcId="{394F4220-6D4C-4129-9388-B55AC5B95579}" destId="{9FDC1B02-9B32-4988-B7F8-37B68B2525EC}" srcOrd="3" destOrd="0" parTransId="{7E09CFA3-9123-4F8E-9953-2C0F34F1F9D8}" sibTransId="{5606CF41-1345-4FAB-BC7D-4F0B544A482E}"/>
    <dgm:cxn modelId="{40769E27-8638-4671-9C45-C66133FBB5FD}" type="presOf" srcId="{30160E51-AFF0-4C18-A460-24A74C57AFA4}" destId="{A9867142-ACD8-4D4E-B6C0-7734A3738B40}" srcOrd="0" destOrd="0" presId="urn:microsoft.com/office/officeart/2005/8/layout/vProcess5"/>
    <dgm:cxn modelId="{BE597240-67CC-456E-A54D-761FCBC901BA}" type="presOf" srcId="{CF03B138-B346-4BBA-9452-CC5C4D4BEBBD}" destId="{59DD4ADA-3BE6-4E65-BD88-32274D34CFF1}" srcOrd="0" destOrd="0" presId="urn:microsoft.com/office/officeart/2005/8/layout/vProcess5"/>
    <dgm:cxn modelId="{738D536B-DD45-4E7C-943E-66A2C6EECE08}" srcId="{394F4220-6D4C-4129-9388-B55AC5B95579}" destId="{D2A2B489-8F0D-453D-9BFF-0D9182E9B163}" srcOrd="2" destOrd="0" parTransId="{63352134-94E6-4E68-9DB2-6DCA6F90D048}" sibTransId="{519F26D0-82BF-4319-86F1-F2C832D54E88}"/>
    <dgm:cxn modelId="{19597272-3179-42E1-82A3-EE6BF95BCFE8}" type="presOf" srcId="{394F4220-6D4C-4129-9388-B55AC5B95579}" destId="{E7F17739-83F5-42EB-BC26-A54829D7B5CD}" srcOrd="0" destOrd="0" presId="urn:microsoft.com/office/officeart/2005/8/layout/vProcess5"/>
    <dgm:cxn modelId="{D025727F-BA53-4DEA-B831-45DA36D5B21A}" type="presOf" srcId="{470C37CC-2B46-42DD-8678-5D70110C21EA}" destId="{DC06110C-0131-4CE1-840D-9EBD76F0F7A9}" srcOrd="0" destOrd="0" presId="urn:microsoft.com/office/officeart/2005/8/layout/vProcess5"/>
    <dgm:cxn modelId="{2A2C3E89-FF6C-4C08-A339-F1770DB64C2B}" srcId="{394F4220-6D4C-4129-9388-B55AC5B95579}" destId="{30160E51-AFF0-4C18-A460-24A74C57AFA4}" srcOrd="4" destOrd="0" parTransId="{6E145E8A-4CDF-44D7-82D2-2CD8676A7013}" sibTransId="{0DDAFB58-7866-4248-834F-2C0C5BEE4ABF}"/>
    <dgm:cxn modelId="{28BFEBA2-9926-4B79-BDE7-49AA9CC8D28B}" type="presOf" srcId="{D2A2B489-8F0D-453D-9BFF-0D9182E9B163}" destId="{2E3DC393-5B1E-4E16-A08C-66CA8583A303}" srcOrd="0" destOrd="0" presId="urn:microsoft.com/office/officeart/2005/8/layout/vProcess5"/>
    <dgm:cxn modelId="{AF2B7EA4-B317-4284-A2BE-F4C9AC72245B}" type="presOf" srcId="{9FDC1B02-9B32-4988-B7F8-37B68B2525EC}" destId="{6716D8E8-14D2-4EB3-B2FB-26BB9881BFEA}" srcOrd="1" destOrd="0" presId="urn:microsoft.com/office/officeart/2005/8/layout/vProcess5"/>
    <dgm:cxn modelId="{83963AA6-0170-464D-B526-B44ECEAF7EA5}" type="presOf" srcId="{470C37CC-2B46-42DD-8678-5D70110C21EA}" destId="{69ABB6EC-9595-4A86-8CC3-D20132A5F7A0}" srcOrd="1" destOrd="0" presId="urn:microsoft.com/office/officeart/2005/8/layout/vProcess5"/>
    <dgm:cxn modelId="{C04EA0A9-403A-4EC2-8A87-5E22F6C1F082}" srcId="{394F4220-6D4C-4129-9388-B55AC5B95579}" destId="{EA5F7636-3CE1-4A27-A2B3-9834A671FBDC}" srcOrd="1" destOrd="0" parTransId="{1E42EA9A-F10E-4512-B536-A6D173C773BF}" sibTransId="{764B412C-16A1-462B-BEE9-35A4CF30ECB0}"/>
    <dgm:cxn modelId="{E9ED79AB-2758-4F6B-AF73-3D4540ABF755}" type="presOf" srcId="{EA5F7636-3CE1-4A27-A2B3-9834A671FBDC}" destId="{75176FEA-7D4F-4176-B4B1-23F295CE6CDF}" srcOrd="1" destOrd="0" presId="urn:microsoft.com/office/officeart/2005/8/layout/vProcess5"/>
    <dgm:cxn modelId="{8C5506C8-36EA-4D4F-83BC-7D92604801F4}" type="presOf" srcId="{30160E51-AFF0-4C18-A460-24A74C57AFA4}" destId="{2DC4DAB5-CC71-4094-B083-A898061F7AD9}" srcOrd="1" destOrd="0" presId="urn:microsoft.com/office/officeart/2005/8/layout/vProcess5"/>
    <dgm:cxn modelId="{F80826CC-3BAA-49A7-8832-60EB27C2AA4A}" srcId="{394F4220-6D4C-4129-9388-B55AC5B95579}" destId="{470C37CC-2B46-42DD-8678-5D70110C21EA}" srcOrd="0" destOrd="0" parTransId="{5ECF99AD-CD17-412E-B0C3-DCC75DA7E887}" sibTransId="{CF03B138-B346-4BBA-9452-CC5C4D4BEBBD}"/>
    <dgm:cxn modelId="{E71E95D8-EA38-4B94-A4AA-82C570F407F4}" type="presOf" srcId="{5606CF41-1345-4FAB-BC7D-4F0B544A482E}" destId="{A6403FDB-2071-4A9D-9F63-764A230CF287}" srcOrd="0" destOrd="0" presId="urn:microsoft.com/office/officeart/2005/8/layout/vProcess5"/>
    <dgm:cxn modelId="{CE2D95E5-3B88-4500-B062-5A0E68D94F72}" type="presOf" srcId="{519F26D0-82BF-4319-86F1-F2C832D54E88}" destId="{3437DDA3-3D6F-4B5C-8BC8-AB922E819731}" srcOrd="0" destOrd="0" presId="urn:microsoft.com/office/officeart/2005/8/layout/vProcess5"/>
    <dgm:cxn modelId="{A4F03AE8-5100-4599-AA87-24BAFC1F40A3}" type="presOf" srcId="{EA5F7636-3CE1-4A27-A2B3-9834A671FBDC}" destId="{9B7E83CE-B02A-4FF0-8413-1FC0DC0C1021}" srcOrd="0" destOrd="0" presId="urn:microsoft.com/office/officeart/2005/8/layout/vProcess5"/>
    <dgm:cxn modelId="{9A22D3F8-DD01-4B01-9584-07F035DBB48D}" type="presOf" srcId="{9FDC1B02-9B32-4988-B7F8-37B68B2525EC}" destId="{71E7FC14-A121-4B24-9801-217F87507623}" srcOrd="0" destOrd="0" presId="urn:microsoft.com/office/officeart/2005/8/layout/vProcess5"/>
    <dgm:cxn modelId="{97FF86F9-E904-4559-88A8-2C2BB800CD0C}" type="presOf" srcId="{764B412C-16A1-462B-BEE9-35A4CF30ECB0}" destId="{30C0791E-98CC-427A-8A2E-BC096550BBB5}" srcOrd="0" destOrd="0" presId="urn:microsoft.com/office/officeart/2005/8/layout/vProcess5"/>
    <dgm:cxn modelId="{C5988D92-91EE-455D-B693-BAFB2398B4A7}" type="presParOf" srcId="{E7F17739-83F5-42EB-BC26-A54829D7B5CD}" destId="{FB6EBD03-34E5-44D2-BF1B-EEAEF812657B}" srcOrd="0" destOrd="0" presId="urn:microsoft.com/office/officeart/2005/8/layout/vProcess5"/>
    <dgm:cxn modelId="{2360C592-2865-423C-88D2-8791F2554A59}" type="presParOf" srcId="{E7F17739-83F5-42EB-BC26-A54829D7B5CD}" destId="{DC06110C-0131-4CE1-840D-9EBD76F0F7A9}" srcOrd="1" destOrd="0" presId="urn:microsoft.com/office/officeart/2005/8/layout/vProcess5"/>
    <dgm:cxn modelId="{2CD36E2B-EE27-47D2-8891-ACD24AFD5049}" type="presParOf" srcId="{E7F17739-83F5-42EB-BC26-A54829D7B5CD}" destId="{9B7E83CE-B02A-4FF0-8413-1FC0DC0C1021}" srcOrd="2" destOrd="0" presId="urn:microsoft.com/office/officeart/2005/8/layout/vProcess5"/>
    <dgm:cxn modelId="{0256AD92-1138-4AD4-8101-5816AA35EECC}" type="presParOf" srcId="{E7F17739-83F5-42EB-BC26-A54829D7B5CD}" destId="{2E3DC393-5B1E-4E16-A08C-66CA8583A303}" srcOrd="3" destOrd="0" presId="urn:microsoft.com/office/officeart/2005/8/layout/vProcess5"/>
    <dgm:cxn modelId="{85F1533A-26C9-466D-83D0-D2322FB1F7C2}" type="presParOf" srcId="{E7F17739-83F5-42EB-BC26-A54829D7B5CD}" destId="{71E7FC14-A121-4B24-9801-217F87507623}" srcOrd="4" destOrd="0" presId="urn:microsoft.com/office/officeart/2005/8/layout/vProcess5"/>
    <dgm:cxn modelId="{496F773E-9789-4FA8-9A1D-3E8AB0CB1E9D}" type="presParOf" srcId="{E7F17739-83F5-42EB-BC26-A54829D7B5CD}" destId="{A9867142-ACD8-4D4E-B6C0-7734A3738B40}" srcOrd="5" destOrd="0" presId="urn:microsoft.com/office/officeart/2005/8/layout/vProcess5"/>
    <dgm:cxn modelId="{971A3C7A-1B9B-4EDF-BBE2-D4E653DC78CC}" type="presParOf" srcId="{E7F17739-83F5-42EB-BC26-A54829D7B5CD}" destId="{59DD4ADA-3BE6-4E65-BD88-32274D34CFF1}" srcOrd="6" destOrd="0" presId="urn:microsoft.com/office/officeart/2005/8/layout/vProcess5"/>
    <dgm:cxn modelId="{8E0B6063-74EF-49D2-BC79-540B2AC01624}" type="presParOf" srcId="{E7F17739-83F5-42EB-BC26-A54829D7B5CD}" destId="{30C0791E-98CC-427A-8A2E-BC096550BBB5}" srcOrd="7" destOrd="0" presId="urn:microsoft.com/office/officeart/2005/8/layout/vProcess5"/>
    <dgm:cxn modelId="{8CA70F22-6719-4A16-86B8-7B81C698C055}" type="presParOf" srcId="{E7F17739-83F5-42EB-BC26-A54829D7B5CD}" destId="{3437DDA3-3D6F-4B5C-8BC8-AB922E819731}" srcOrd="8" destOrd="0" presId="urn:microsoft.com/office/officeart/2005/8/layout/vProcess5"/>
    <dgm:cxn modelId="{76053FA1-2792-40C1-9315-488FDE464C9D}" type="presParOf" srcId="{E7F17739-83F5-42EB-BC26-A54829D7B5CD}" destId="{A6403FDB-2071-4A9D-9F63-764A230CF287}" srcOrd="9" destOrd="0" presId="urn:microsoft.com/office/officeart/2005/8/layout/vProcess5"/>
    <dgm:cxn modelId="{AD908336-3344-4795-9E44-FD0ED11FB89E}" type="presParOf" srcId="{E7F17739-83F5-42EB-BC26-A54829D7B5CD}" destId="{69ABB6EC-9595-4A86-8CC3-D20132A5F7A0}" srcOrd="10" destOrd="0" presId="urn:microsoft.com/office/officeart/2005/8/layout/vProcess5"/>
    <dgm:cxn modelId="{129F391C-D1B2-4E63-B2FF-B33DB3AA34AE}" type="presParOf" srcId="{E7F17739-83F5-42EB-BC26-A54829D7B5CD}" destId="{75176FEA-7D4F-4176-B4B1-23F295CE6CDF}" srcOrd="11" destOrd="0" presId="urn:microsoft.com/office/officeart/2005/8/layout/vProcess5"/>
    <dgm:cxn modelId="{83CC3328-6EC0-4FF9-94FA-5B370C447D92}" type="presParOf" srcId="{E7F17739-83F5-42EB-BC26-A54829D7B5CD}" destId="{B5CB115E-7E96-4A8B-991B-6C3BF18B7B41}" srcOrd="12" destOrd="0" presId="urn:microsoft.com/office/officeart/2005/8/layout/vProcess5"/>
    <dgm:cxn modelId="{858D088F-B679-4F53-9C71-1A1098CF06FE}" type="presParOf" srcId="{E7F17739-83F5-42EB-BC26-A54829D7B5CD}" destId="{6716D8E8-14D2-4EB3-B2FB-26BB9881BFEA}" srcOrd="13" destOrd="0" presId="urn:microsoft.com/office/officeart/2005/8/layout/vProcess5"/>
    <dgm:cxn modelId="{D1A49723-D307-4736-AB4F-B89167011346}" type="presParOf" srcId="{E7F17739-83F5-42EB-BC26-A54829D7B5CD}" destId="{2DC4DAB5-CC71-4094-B083-A898061F7AD9}" srcOrd="14" destOrd="0" presId="urn:microsoft.com/office/officeart/2005/8/layout/vProcess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06110C-0131-4CE1-840D-9EBD76F0F7A9}">
      <dsp:nvSpPr>
        <dsp:cNvPr id="0" name=""/>
        <dsp:cNvSpPr/>
      </dsp:nvSpPr>
      <dsp:spPr>
        <a:xfrm>
          <a:off x="0" y="0"/>
          <a:ext cx="5821846" cy="812925"/>
        </a:xfrm>
        <a:prstGeom prst="roundRect">
          <a:avLst>
            <a:gd name="adj" fmla="val 10000"/>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GB" sz="2000" kern="1200" dirty="0">
              <a:solidFill>
                <a:schemeClr val="bg1"/>
              </a:solidFill>
            </a:rPr>
            <a:t>1. Apply online  </a:t>
          </a:r>
          <a:r>
            <a:rPr lang="en-GB" sz="1800" kern="1200" dirty="0">
              <a:solidFill>
                <a:schemeClr val="bg1"/>
              </a:solidFill>
            </a:rPr>
            <a:t>www.salixfinance.co.uk/loans</a:t>
          </a:r>
        </a:p>
      </dsp:txBody>
      <dsp:txXfrm>
        <a:off x="23810" y="23810"/>
        <a:ext cx="4849524" cy="765305"/>
      </dsp:txXfrm>
    </dsp:sp>
    <dsp:sp modelId="{9B7E83CE-B02A-4FF0-8413-1FC0DC0C1021}">
      <dsp:nvSpPr>
        <dsp:cNvPr id="0" name=""/>
        <dsp:cNvSpPr/>
      </dsp:nvSpPr>
      <dsp:spPr>
        <a:xfrm>
          <a:off x="434748" y="915853"/>
          <a:ext cx="5821846" cy="832882"/>
        </a:xfrm>
        <a:prstGeom prst="roundRect">
          <a:avLst>
            <a:gd name="adj" fmla="val 10000"/>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GB" sz="2000" kern="1200" dirty="0">
              <a:solidFill>
                <a:schemeClr val="bg1"/>
              </a:solidFill>
            </a:rPr>
            <a:t>2. Salix’s technical assessment </a:t>
          </a:r>
        </a:p>
      </dsp:txBody>
      <dsp:txXfrm>
        <a:off x="459142" y="940247"/>
        <a:ext cx="4809909" cy="784094"/>
      </dsp:txXfrm>
    </dsp:sp>
    <dsp:sp modelId="{2E3DC393-5B1E-4E16-A08C-66CA8583A303}">
      <dsp:nvSpPr>
        <dsp:cNvPr id="0" name=""/>
        <dsp:cNvSpPr/>
      </dsp:nvSpPr>
      <dsp:spPr>
        <a:xfrm>
          <a:off x="869496" y="1851663"/>
          <a:ext cx="5821846" cy="812925"/>
        </a:xfrm>
        <a:prstGeom prst="roundRect">
          <a:avLst>
            <a:gd name="adj" fmla="val 10000"/>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GB" sz="2000" kern="1200" dirty="0">
              <a:solidFill>
                <a:schemeClr val="bg1"/>
              </a:solidFill>
            </a:rPr>
            <a:t>3. Funds committed</a:t>
          </a:r>
        </a:p>
      </dsp:txBody>
      <dsp:txXfrm>
        <a:off x="893306" y="1875473"/>
        <a:ext cx="4811077" cy="765305"/>
      </dsp:txXfrm>
    </dsp:sp>
    <dsp:sp modelId="{71E7FC14-A121-4B24-9801-217F87507623}">
      <dsp:nvSpPr>
        <dsp:cNvPr id="0" name=""/>
        <dsp:cNvSpPr/>
      </dsp:nvSpPr>
      <dsp:spPr>
        <a:xfrm>
          <a:off x="1296152" y="2788063"/>
          <a:ext cx="5821846" cy="812925"/>
        </a:xfrm>
        <a:prstGeom prst="roundRect">
          <a:avLst>
            <a:gd name="adj" fmla="val 10000"/>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endParaRPr lang="en-GB" sz="2000" b="0" kern="1200" dirty="0">
            <a:solidFill>
              <a:srgbClr val="F4F6EB"/>
            </a:solidFill>
            <a:latin typeface="Calibri Light" panose="020F0302020204030204" pitchFamily="34" charset="0"/>
          </a:endParaRPr>
        </a:p>
        <a:p>
          <a:pPr marL="0" lvl="0" indent="0" algn="l" defTabSz="889000">
            <a:lnSpc>
              <a:spcPct val="90000"/>
            </a:lnSpc>
            <a:spcBef>
              <a:spcPct val="0"/>
            </a:spcBef>
            <a:spcAft>
              <a:spcPct val="35000"/>
            </a:spcAft>
            <a:buNone/>
          </a:pPr>
          <a:r>
            <a:rPr lang="en-GB" sz="2000" kern="1200" dirty="0">
              <a:solidFill>
                <a:schemeClr val="bg1"/>
              </a:solidFill>
            </a:rPr>
            <a:t>4. Project starts</a:t>
          </a:r>
        </a:p>
        <a:p>
          <a:pPr marL="0" lvl="0" indent="0" algn="l" defTabSz="889000">
            <a:lnSpc>
              <a:spcPct val="90000"/>
            </a:lnSpc>
            <a:spcBef>
              <a:spcPct val="0"/>
            </a:spcBef>
            <a:spcAft>
              <a:spcPct val="35000"/>
            </a:spcAft>
            <a:buNone/>
          </a:pPr>
          <a:endParaRPr lang="en-GB" sz="2000" kern="1200" dirty="0">
            <a:solidFill>
              <a:srgbClr val="F4F6EB"/>
            </a:solidFill>
          </a:endParaRPr>
        </a:p>
      </dsp:txBody>
      <dsp:txXfrm>
        <a:off x="1319962" y="2811873"/>
        <a:ext cx="4811077" cy="765305"/>
      </dsp:txXfrm>
    </dsp:sp>
    <dsp:sp modelId="{A9867142-ACD8-4D4E-B6C0-7734A3738B40}">
      <dsp:nvSpPr>
        <dsp:cNvPr id="0" name=""/>
        <dsp:cNvSpPr/>
      </dsp:nvSpPr>
      <dsp:spPr>
        <a:xfrm>
          <a:off x="1738993" y="3703326"/>
          <a:ext cx="5821846" cy="812925"/>
        </a:xfrm>
        <a:prstGeom prst="roundRect">
          <a:avLst>
            <a:gd name="adj" fmla="val 10000"/>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endParaRPr lang="en-GB" sz="2000" b="0" kern="1200" dirty="0">
            <a:solidFill>
              <a:srgbClr val="F4F6EB"/>
            </a:solidFill>
            <a:latin typeface="Calibri Light" panose="020F0302020204030204" pitchFamily="34" charset="0"/>
          </a:endParaRPr>
        </a:p>
        <a:p>
          <a:pPr marL="0" lvl="0" indent="0" algn="l" defTabSz="889000">
            <a:lnSpc>
              <a:spcPct val="90000"/>
            </a:lnSpc>
            <a:spcBef>
              <a:spcPct val="0"/>
            </a:spcBef>
            <a:spcAft>
              <a:spcPct val="35000"/>
            </a:spcAft>
            <a:buNone/>
          </a:pPr>
          <a:r>
            <a:rPr lang="en-GB" sz="2000" kern="1200" dirty="0">
              <a:solidFill>
                <a:schemeClr val="bg1"/>
              </a:solidFill>
            </a:rPr>
            <a:t>5. Loan paid on completion</a:t>
          </a:r>
        </a:p>
        <a:p>
          <a:pPr marL="0" lvl="0" indent="0" algn="l" defTabSz="889000">
            <a:lnSpc>
              <a:spcPct val="90000"/>
            </a:lnSpc>
            <a:spcBef>
              <a:spcPct val="0"/>
            </a:spcBef>
            <a:spcAft>
              <a:spcPct val="35000"/>
            </a:spcAft>
            <a:buNone/>
          </a:pPr>
          <a:endParaRPr lang="en-GB" sz="2000" kern="1200" dirty="0">
            <a:solidFill>
              <a:srgbClr val="F4F6EB"/>
            </a:solidFill>
          </a:endParaRPr>
        </a:p>
      </dsp:txBody>
      <dsp:txXfrm>
        <a:off x="1762803" y="3727136"/>
        <a:ext cx="4811077" cy="765305"/>
      </dsp:txXfrm>
    </dsp:sp>
    <dsp:sp modelId="{59DD4ADA-3BE6-4E65-BD88-32274D34CFF1}">
      <dsp:nvSpPr>
        <dsp:cNvPr id="0" name=""/>
        <dsp:cNvSpPr/>
      </dsp:nvSpPr>
      <dsp:spPr>
        <a:xfrm>
          <a:off x="5293445" y="593887"/>
          <a:ext cx="528401" cy="528401"/>
        </a:xfrm>
        <a:prstGeom prst="downArrow">
          <a:avLst>
            <a:gd name="adj1" fmla="val 55000"/>
            <a:gd name="adj2" fmla="val 45000"/>
          </a:avLst>
        </a:prstGeom>
        <a:solidFill>
          <a:srgbClr val="F4F6EB">
            <a:alpha val="90000"/>
          </a:srgbClr>
        </a:solidFill>
        <a:ln w="25400" cap="flat" cmpd="sng" algn="ctr">
          <a:solidFill>
            <a:srgbClr val="425426">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GB" sz="2400" kern="1200"/>
        </a:p>
      </dsp:txBody>
      <dsp:txXfrm>
        <a:off x="5412335" y="593887"/>
        <a:ext cx="290621" cy="397622"/>
      </dsp:txXfrm>
    </dsp:sp>
    <dsp:sp modelId="{30C0791E-98CC-427A-8A2E-BC096550BBB5}">
      <dsp:nvSpPr>
        <dsp:cNvPr id="0" name=""/>
        <dsp:cNvSpPr/>
      </dsp:nvSpPr>
      <dsp:spPr>
        <a:xfrm>
          <a:off x="5728193" y="1519718"/>
          <a:ext cx="528401" cy="528401"/>
        </a:xfrm>
        <a:prstGeom prst="downArrow">
          <a:avLst>
            <a:gd name="adj1" fmla="val 55000"/>
            <a:gd name="adj2" fmla="val 45000"/>
          </a:avLst>
        </a:prstGeom>
        <a:solidFill>
          <a:schemeClr val="accent3">
            <a:lumMod val="20000"/>
            <a:lumOff val="80000"/>
            <a:alpha val="90000"/>
          </a:schemeClr>
        </a:solidFill>
        <a:ln w="25400" cap="flat" cmpd="sng" algn="ctr">
          <a:solidFill>
            <a:schemeClr val="accent3">
              <a:lumMod val="50000"/>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GB" sz="2400" kern="1200"/>
        </a:p>
      </dsp:txBody>
      <dsp:txXfrm>
        <a:off x="5847083" y="1519718"/>
        <a:ext cx="290621" cy="397622"/>
      </dsp:txXfrm>
    </dsp:sp>
    <dsp:sp modelId="{3437DDA3-3D6F-4B5C-8BC8-AB922E819731}">
      <dsp:nvSpPr>
        <dsp:cNvPr id="0" name=""/>
        <dsp:cNvSpPr/>
      </dsp:nvSpPr>
      <dsp:spPr>
        <a:xfrm>
          <a:off x="6162941" y="2432001"/>
          <a:ext cx="528401" cy="528401"/>
        </a:xfrm>
        <a:prstGeom prst="downArrow">
          <a:avLst>
            <a:gd name="adj1" fmla="val 55000"/>
            <a:gd name="adj2" fmla="val 45000"/>
          </a:avLst>
        </a:prstGeom>
        <a:solidFill>
          <a:srgbClr val="F4F6EB">
            <a:alpha val="90000"/>
          </a:srgbClr>
        </a:solidFill>
        <a:ln w="25400" cap="flat" cmpd="sng" algn="ctr">
          <a:solidFill>
            <a:srgbClr val="425426">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GB" sz="2400" kern="1200"/>
        </a:p>
      </dsp:txBody>
      <dsp:txXfrm>
        <a:off x="6281831" y="2432001"/>
        <a:ext cx="290621" cy="397622"/>
      </dsp:txXfrm>
    </dsp:sp>
    <dsp:sp modelId="{A6403FDB-2071-4A9D-9F63-764A230CF287}">
      <dsp:nvSpPr>
        <dsp:cNvPr id="0" name=""/>
        <dsp:cNvSpPr/>
      </dsp:nvSpPr>
      <dsp:spPr>
        <a:xfrm>
          <a:off x="6597690" y="3366865"/>
          <a:ext cx="528401" cy="528401"/>
        </a:xfrm>
        <a:prstGeom prst="downArrow">
          <a:avLst>
            <a:gd name="adj1" fmla="val 55000"/>
            <a:gd name="adj2" fmla="val 45000"/>
          </a:avLst>
        </a:prstGeom>
        <a:solidFill>
          <a:srgbClr val="F4F6EB">
            <a:alpha val="90000"/>
          </a:srgbClr>
        </a:solidFill>
        <a:ln w="25400" cap="flat" cmpd="sng" algn="ctr">
          <a:solidFill>
            <a:srgbClr val="425426">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GB" sz="2400" kern="1200"/>
        </a:p>
      </dsp:txBody>
      <dsp:txXfrm>
        <a:off x="6716580" y="3366865"/>
        <a:ext cx="290621" cy="39762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16B434-5BC6-4031-9E00-254D31E0465C}" type="datetimeFigureOut">
              <a:rPr lang="en-GB" smtClean="0"/>
              <a:t>05/03/2018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31FF3E-1023-4A10-A2FC-7C8ED32B84D3}" type="slidenum">
              <a:rPr lang="en-GB" smtClean="0"/>
              <a:t>‹#›</a:t>
            </a:fld>
            <a:endParaRPr lang="en-GB"/>
          </a:p>
        </p:txBody>
      </p:sp>
    </p:spTree>
    <p:extLst>
      <p:ext uri="{BB962C8B-B14F-4D97-AF65-F5344CB8AC3E}">
        <p14:creationId xmlns:p14="http://schemas.microsoft.com/office/powerpoint/2010/main" val="14661803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Talk for the next 10 mins about why you’d carry out projects, how to identify, how Salix can help and a couple of case studies.</a:t>
            </a:r>
          </a:p>
        </p:txBody>
      </p:sp>
      <p:sp>
        <p:nvSpPr>
          <p:cNvPr id="4" name="Slide Number Placeholder 3"/>
          <p:cNvSpPr>
            <a:spLocks noGrp="1"/>
          </p:cNvSpPr>
          <p:nvPr>
            <p:ph type="sldNum" sz="quarter" idx="10"/>
          </p:nvPr>
        </p:nvSpPr>
        <p:spPr/>
        <p:txBody>
          <a:bodyPr/>
          <a:lstStyle/>
          <a:p>
            <a:fld id="{AC844EBE-F264-4075-BAF4-B9888574B24A}" type="slidenum">
              <a:rPr lang="en-GB" smtClean="0"/>
              <a:t>1</a:t>
            </a:fld>
            <a:endParaRPr lang="en-GB"/>
          </a:p>
        </p:txBody>
      </p:sp>
    </p:spTree>
    <p:extLst>
      <p:ext uri="{BB962C8B-B14F-4D97-AF65-F5344CB8AC3E}">
        <p14:creationId xmlns:p14="http://schemas.microsoft.com/office/powerpoint/2010/main" val="14186765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Benefits;</a:t>
            </a:r>
          </a:p>
          <a:p>
            <a:endParaRPr lang="en-GB" dirty="0"/>
          </a:p>
          <a:p>
            <a:r>
              <a:rPr lang="en-GB" dirty="0"/>
              <a:t>Save money on energy bills </a:t>
            </a:r>
          </a:p>
          <a:p>
            <a:r>
              <a:rPr lang="en-GB" dirty="0"/>
              <a:t>Improve learning environment</a:t>
            </a:r>
          </a:p>
          <a:p>
            <a:r>
              <a:rPr lang="en-GB" dirty="0"/>
              <a:t>Local action on climate change</a:t>
            </a:r>
          </a:p>
          <a:p>
            <a:r>
              <a:rPr lang="en-GB" dirty="0"/>
              <a:t>Education future generation – discuss in assembly, get children involved e.g. switch off campaigns, teach % in maths</a:t>
            </a:r>
            <a:br>
              <a:rPr lang="en-GB" dirty="0"/>
            </a:br>
            <a:endParaRPr lang="en-GB" dirty="0"/>
          </a:p>
        </p:txBody>
      </p:sp>
      <p:sp>
        <p:nvSpPr>
          <p:cNvPr id="4" name="Slide Number Placeholder 3"/>
          <p:cNvSpPr>
            <a:spLocks noGrp="1"/>
          </p:cNvSpPr>
          <p:nvPr>
            <p:ph type="sldNum" sz="quarter" idx="10"/>
          </p:nvPr>
        </p:nvSpPr>
        <p:spPr/>
        <p:txBody>
          <a:bodyPr/>
          <a:lstStyle/>
          <a:p>
            <a:fld id="{AC844EBE-F264-4075-BAF4-B9888574B24A}" type="slidenum">
              <a:rPr lang="en-GB" smtClean="0"/>
              <a:t>2</a:t>
            </a:fld>
            <a:endParaRPr lang="en-GB"/>
          </a:p>
        </p:txBody>
      </p:sp>
    </p:spTree>
    <p:extLst>
      <p:ext uri="{BB962C8B-B14F-4D97-AF65-F5344CB8AC3E}">
        <p14:creationId xmlns:p14="http://schemas.microsoft.com/office/powerpoint/2010/main" val="515307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Can look at energy spend per pupil by getting your yearly energy spend and dividing it by the number of pupils</a:t>
            </a:r>
          </a:p>
          <a:p>
            <a:r>
              <a:rPr lang="en-GB" dirty="0"/>
              <a:t>£39 recommended for primary schools and £60 recommended for Secondary schools</a:t>
            </a:r>
          </a:p>
          <a:p>
            <a:endParaRPr lang="en-GB" dirty="0"/>
          </a:p>
          <a:p>
            <a:r>
              <a:rPr lang="en-GB" dirty="0"/>
              <a:t>Look at your DEC</a:t>
            </a:r>
          </a:p>
          <a:p>
            <a:endParaRPr lang="en-GB" dirty="0"/>
          </a:p>
          <a:p>
            <a:r>
              <a:rPr lang="en-GB" dirty="0"/>
              <a:t>If you have a care taker they may already be aware of measure that could be implemented</a:t>
            </a:r>
          </a:p>
          <a:p>
            <a:endParaRPr lang="en-GB" dirty="0"/>
          </a:p>
          <a:p>
            <a:r>
              <a:rPr lang="en-GB" dirty="0"/>
              <a:t>Speak to the council who may be able to come to the school and help you identify</a:t>
            </a:r>
          </a:p>
        </p:txBody>
      </p:sp>
      <p:sp>
        <p:nvSpPr>
          <p:cNvPr id="4" name="Slide Number Placeholder 3"/>
          <p:cNvSpPr>
            <a:spLocks noGrp="1"/>
          </p:cNvSpPr>
          <p:nvPr>
            <p:ph type="sldNum" sz="quarter" idx="10"/>
          </p:nvPr>
        </p:nvSpPr>
        <p:spPr/>
        <p:txBody>
          <a:bodyPr/>
          <a:lstStyle/>
          <a:p>
            <a:fld id="{AC844EBE-F264-4075-BAF4-B9888574B24A}" type="slidenum">
              <a:rPr lang="en-GB" smtClean="0"/>
              <a:t>3</a:t>
            </a:fld>
            <a:endParaRPr lang="en-GB"/>
          </a:p>
        </p:txBody>
      </p:sp>
    </p:spTree>
    <p:extLst>
      <p:ext uri="{BB962C8B-B14F-4D97-AF65-F5344CB8AC3E}">
        <p14:creationId xmlns:p14="http://schemas.microsoft.com/office/powerpoint/2010/main" val="5153079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Installing different technologies costs money which is where Salix comes in.</a:t>
            </a:r>
          </a:p>
          <a:p>
            <a:r>
              <a:rPr lang="en-GB" dirty="0"/>
              <a:t>We receive all our funding from the government to provide the capital for energy efficiency projects</a:t>
            </a:r>
          </a:p>
          <a:p>
            <a:r>
              <a:rPr lang="en-GB" dirty="0"/>
              <a:t>No maximum amount of funding you can apply for and we work throughout the UK and public sector so we’ve funded 5million pound projects in NHS buildings</a:t>
            </a:r>
          </a:p>
          <a:p>
            <a:r>
              <a:rPr lang="en-GB" dirty="0"/>
              <a:t>No associated costs we are non-for-profit. The money we pay you is for the exact cost of the project. the money is then repaid to Salix through savings in energy bills</a:t>
            </a:r>
          </a:p>
          <a:p>
            <a:endParaRPr lang="en-GB" dirty="0"/>
          </a:p>
        </p:txBody>
      </p:sp>
      <p:sp>
        <p:nvSpPr>
          <p:cNvPr id="4" name="Slide Number Placeholder 3"/>
          <p:cNvSpPr>
            <a:spLocks noGrp="1"/>
          </p:cNvSpPr>
          <p:nvPr>
            <p:ph type="sldNum" sz="quarter" idx="10"/>
          </p:nvPr>
        </p:nvSpPr>
        <p:spPr/>
        <p:txBody>
          <a:bodyPr/>
          <a:lstStyle/>
          <a:p>
            <a:fld id="{AC844EBE-F264-4075-BAF4-B9888574B24A}" type="slidenum">
              <a:rPr lang="en-GB" smtClean="0"/>
              <a:t>4</a:t>
            </a:fld>
            <a:endParaRPr lang="en-GB"/>
          </a:p>
        </p:txBody>
      </p:sp>
    </p:spTree>
    <p:extLst>
      <p:ext uri="{BB962C8B-B14F-4D97-AF65-F5344CB8AC3E}">
        <p14:creationId xmlns:p14="http://schemas.microsoft.com/office/powerpoint/2010/main" val="41635532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prstClr val="white"/>
                </a:solidFill>
                <a:cs typeface="Calibri" pitchFamily="34" charset="0"/>
              </a:rPr>
              <a:t>This project completed in November</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prstClr val="white"/>
                </a:solidFill>
                <a:cs typeface="Calibri" pitchFamily="34" charset="0"/>
              </a:rPr>
              <a:t>95% of project costs.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prstClr val="white"/>
                </a:solidFill>
                <a:cs typeface="Calibri" pitchFamily="34" charset="0"/>
              </a:rPr>
              <a:t>Calderdale Council helped the school with the development of the project and signposted four installers for quotations. </a:t>
            </a:r>
          </a:p>
          <a:p>
            <a:endParaRPr lang="en-GB" dirty="0"/>
          </a:p>
        </p:txBody>
      </p:sp>
      <p:sp>
        <p:nvSpPr>
          <p:cNvPr id="4" name="Slide Number Placeholder 3"/>
          <p:cNvSpPr>
            <a:spLocks noGrp="1"/>
          </p:cNvSpPr>
          <p:nvPr>
            <p:ph type="sldNum" sz="quarter" idx="10"/>
          </p:nvPr>
        </p:nvSpPr>
        <p:spPr/>
        <p:txBody>
          <a:bodyPr/>
          <a:lstStyle/>
          <a:p>
            <a:fld id="{DECE2C93-7A62-43C1-B4F7-98C21E13239E}" type="slidenum">
              <a:rPr lang="en-GB" smtClean="0">
                <a:solidFill>
                  <a:prstClr val="black"/>
                </a:solidFill>
              </a:rPr>
              <a:pPr/>
              <a:t>5</a:t>
            </a:fld>
            <a:endParaRPr lang="en-GB">
              <a:solidFill>
                <a:prstClr val="black"/>
              </a:solidFill>
            </a:endParaRPr>
          </a:p>
        </p:txBody>
      </p:sp>
    </p:spTree>
    <p:extLst>
      <p:ext uri="{BB962C8B-B14F-4D97-AF65-F5344CB8AC3E}">
        <p14:creationId xmlns:p14="http://schemas.microsoft.com/office/powerpoint/2010/main" val="9015297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Gateshead</a:t>
            </a:r>
          </a:p>
          <a:p>
            <a:r>
              <a:rPr lang="en-GB" dirty="0" err="1"/>
              <a:t>Hollistic</a:t>
            </a:r>
            <a:r>
              <a:rPr lang="en-GB" dirty="0"/>
              <a:t> approach is recommended to reduce energy spend as much as possible. Bigger cost up front, but Salix cover this cost and long term Dryden is going to benefit from massive annual energy savings. </a:t>
            </a:r>
          </a:p>
          <a:p>
            <a:r>
              <a:rPr lang="en-GB" dirty="0"/>
              <a:t>We take average payback if applied for in one application e.g. if boilers paid back in 12 year but LED in 4.</a:t>
            </a:r>
          </a:p>
          <a:p>
            <a:r>
              <a:rPr lang="en-GB" dirty="0"/>
              <a:t>Long term it will save time and minimise disruption on site</a:t>
            </a:r>
          </a:p>
          <a:p>
            <a:endParaRPr lang="en-GB" dirty="0"/>
          </a:p>
        </p:txBody>
      </p:sp>
      <p:sp>
        <p:nvSpPr>
          <p:cNvPr id="4" name="Slide Number Placeholder 3"/>
          <p:cNvSpPr>
            <a:spLocks noGrp="1"/>
          </p:cNvSpPr>
          <p:nvPr>
            <p:ph type="sldNum" sz="quarter" idx="10"/>
          </p:nvPr>
        </p:nvSpPr>
        <p:spPr/>
        <p:txBody>
          <a:bodyPr/>
          <a:lstStyle/>
          <a:p>
            <a:fld id="{DECE2C93-7A62-43C1-B4F7-98C21E13239E}" type="slidenum">
              <a:rPr lang="en-GB" smtClean="0">
                <a:solidFill>
                  <a:prstClr val="black"/>
                </a:solidFill>
              </a:rPr>
              <a:pPr/>
              <a:t>6</a:t>
            </a:fld>
            <a:endParaRPr lang="en-GB">
              <a:solidFill>
                <a:prstClr val="black"/>
              </a:solidFill>
            </a:endParaRPr>
          </a:p>
        </p:txBody>
      </p:sp>
    </p:spTree>
    <p:extLst>
      <p:ext uri="{BB962C8B-B14F-4D97-AF65-F5344CB8AC3E}">
        <p14:creationId xmlns:p14="http://schemas.microsoft.com/office/powerpoint/2010/main" val="20580432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rgbClr val="425426"/>
                </a:solidFill>
              </a:rPr>
              <a:t>Look at 100 technologies including Solar &amp; what order to make these improvements and the paybacks of these.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rgbClr val="425426"/>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rgbClr val="425426"/>
                </a:solidFill>
              </a:rPr>
              <a:t> Procurement tool to allow you to procure the project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rgbClr val="425426"/>
              </a:solidFill>
            </a:endParaRPr>
          </a:p>
          <a:p>
            <a:endParaRPr lang="en-GB" dirty="0"/>
          </a:p>
        </p:txBody>
      </p:sp>
      <p:sp>
        <p:nvSpPr>
          <p:cNvPr id="4" name="Slide Number Placeholder 3"/>
          <p:cNvSpPr>
            <a:spLocks noGrp="1"/>
          </p:cNvSpPr>
          <p:nvPr>
            <p:ph type="sldNum" sz="quarter" idx="10"/>
          </p:nvPr>
        </p:nvSpPr>
        <p:spPr/>
        <p:txBody>
          <a:bodyPr/>
          <a:lstStyle/>
          <a:p>
            <a:fld id="{AC844EBE-F264-4075-BAF4-B9888574B24A}" type="slidenum">
              <a:rPr lang="en-GB" smtClean="0"/>
              <a:t>7</a:t>
            </a:fld>
            <a:endParaRPr lang="en-GB"/>
          </a:p>
        </p:txBody>
      </p:sp>
    </p:spTree>
    <p:extLst>
      <p:ext uri="{BB962C8B-B14F-4D97-AF65-F5344CB8AC3E}">
        <p14:creationId xmlns:p14="http://schemas.microsoft.com/office/powerpoint/2010/main" val="7642111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600"/>
              </a:spcBef>
              <a:spcAft>
                <a:spcPts val="1200"/>
              </a:spcAft>
              <a:buClrTx/>
              <a:buSzTx/>
              <a:buFontTx/>
              <a:buNone/>
              <a:tabLst/>
              <a:defRPr/>
            </a:pPr>
            <a:r>
              <a:rPr kumimoji="0" lang="en-GB" sz="1200" b="0" i="0" u="none" strike="noStrike" kern="1200" cap="none" spc="0" normalizeH="0" baseline="0" noProof="0" dirty="0">
                <a:ln>
                  <a:noFill/>
                </a:ln>
                <a:solidFill>
                  <a:srgbClr val="425426"/>
                </a:solidFill>
                <a:effectLst/>
                <a:uLnTx/>
                <a:uFillTx/>
                <a:latin typeface="+mn-lt"/>
                <a:ea typeface="Calibri" pitchFamily="34" charset="0"/>
                <a:cs typeface="Calibri" pitchFamily="34" charset="0"/>
              </a:rPr>
              <a:t>If you know what projects you want to install then you can just apply directly for our funding. </a:t>
            </a:r>
          </a:p>
          <a:p>
            <a:pPr marL="0" marR="0" lvl="0" indent="0" algn="l" defTabSz="914400" rtl="0" eaLnBrk="1" fontAlgn="auto" latinLnBrk="0" hangingPunct="1">
              <a:lnSpc>
                <a:spcPct val="100000"/>
              </a:lnSpc>
              <a:spcBef>
                <a:spcPts val="600"/>
              </a:spcBef>
              <a:spcAft>
                <a:spcPts val="1200"/>
              </a:spcAft>
              <a:buClrTx/>
              <a:buSzTx/>
              <a:buFontTx/>
              <a:buNone/>
              <a:tabLst/>
              <a:defRPr/>
            </a:pPr>
            <a:endParaRPr kumimoji="0" lang="en-US" sz="1200" b="0" i="0" u="none" strike="noStrike" kern="1200" cap="none" spc="0" normalizeH="0" baseline="0" noProof="0" dirty="0">
              <a:ln>
                <a:noFill/>
              </a:ln>
              <a:solidFill>
                <a:srgbClr val="425426"/>
              </a:solidFill>
              <a:effectLst/>
              <a:uLnTx/>
              <a:uFillTx/>
              <a:latin typeface="+mn-lt"/>
              <a:ea typeface="Calibri" pitchFamily="34" charset="0"/>
              <a:cs typeface="Calibri" pitchFamily="34" charset="0"/>
            </a:endParaRPr>
          </a:p>
          <a:p>
            <a:pPr marL="342900" marR="0" lvl="0" indent="-342900" algn="l" defTabSz="914400" rtl="0" eaLnBrk="1" fontAlgn="auto" latinLnBrk="0" hangingPunct="1">
              <a:lnSpc>
                <a:spcPct val="100000"/>
              </a:lnSpc>
              <a:spcBef>
                <a:spcPts val="600"/>
              </a:spcBef>
              <a:spcAft>
                <a:spcPts val="1200"/>
              </a:spcAft>
              <a:buClrTx/>
              <a:buSzTx/>
              <a:buFontTx/>
              <a:buBlip>
                <a:blip r:embed="rId3"/>
              </a:buBlip>
              <a:tabLst/>
              <a:defRPr/>
            </a:pPr>
            <a:r>
              <a:rPr kumimoji="0" lang="en-US" sz="1200" b="0" i="0" u="none" strike="noStrike" kern="1200" cap="none" spc="0" normalizeH="0" baseline="0" noProof="0" dirty="0">
                <a:ln>
                  <a:noFill/>
                </a:ln>
                <a:solidFill>
                  <a:srgbClr val="425426"/>
                </a:solidFill>
                <a:effectLst/>
                <a:uLnTx/>
                <a:uFillTx/>
                <a:latin typeface="+mn-lt"/>
                <a:ea typeface="Calibri" pitchFamily="34" charset="0"/>
                <a:cs typeface="Calibri" pitchFamily="34" charset="0"/>
              </a:rPr>
              <a:t>Online application form with contact details – this can be done by the school, council or consultant</a:t>
            </a:r>
          </a:p>
          <a:p>
            <a:pPr marL="342900" marR="0" lvl="0" indent="-342900" algn="l" defTabSz="914400" rtl="0" eaLnBrk="1" fontAlgn="auto" latinLnBrk="0" hangingPunct="1">
              <a:lnSpc>
                <a:spcPct val="100000"/>
              </a:lnSpc>
              <a:spcBef>
                <a:spcPts val="600"/>
              </a:spcBef>
              <a:spcAft>
                <a:spcPts val="1200"/>
              </a:spcAft>
              <a:buClrTx/>
              <a:buSzTx/>
              <a:buFontTx/>
              <a:buBlip>
                <a:blip r:embed="rId3"/>
              </a:buBlip>
              <a:tabLst/>
              <a:defRPr/>
            </a:pPr>
            <a:r>
              <a:rPr kumimoji="0" lang="en-US" sz="1200" b="0" i="0" u="none" strike="noStrike" kern="1200" cap="none" spc="0" normalizeH="0" baseline="0" noProof="0" dirty="0">
                <a:ln>
                  <a:noFill/>
                </a:ln>
                <a:solidFill>
                  <a:srgbClr val="425426"/>
                </a:solidFill>
                <a:effectLst/>
                <a:uLnTx/>
                <a:uFillTx/>
                <a:latin typeface="+mn-lt"/>
                <a:ea typeface="Calibri" pitchFamily="34" charset="0"/>
                <a:cs typeface="Calibri" pitchFamily="34" charset="0"/>
              </a:rPr>
              <a:t>Salix Compliance Tool detailing your projected savings information, fill in projected savings </a:t>
            </a:r>
            <a:r>
              <a:rPr kumimoji="0" lang="en-US" sz="1200" b="0" i="0" u="none" strike="noStrike" kern="1200" cap="none" spc="0" normalizeH="0" baseline="0" noProof="0" dirty="0" err="1">
                <a:ln>
                  <a:noFill/>
                </a:ln>
                <a:solidFill>
                  <a:srgbClr val="425426"/>
                </a:solidFill>
                <a:effectLst/>
                <a:uLnTx/>
                <a:uFillTx/>
                <a:latin typeface="+mn-lt"/>
                <a:ea typeface="Calibri" pitchFamily="34" charset="0"/>
                <a:cs typeface="Calibri" pitchFamily="34" charset="0"/>
              </a:rPr>
              <a:t>etc</a:t>
            </a:r>
            <a:r>
              <a:rPr kumimoji="0" lang="en-US" sz="1200" b="0" i="0" u="none" strike="noStrike" kern="1200" cap="none" spc="0" normalizeH="0" baseline="0" noProof="0" dirty="0">
                <a:ln>
                  <a:noFill/>
                </a:ln>
                <a:solidFill>
                  <a:srgbClr val="425426"/>
                </a:solidFill>
                <a:effectLst/>
                <a:uLnTx/>
                <a:uFillTx/>
                <a:latin typeface="+mn-lt"/>
                <a:ea typeface="Calibri" pitchFamily="34" charset="0"/>
                <a:cs typeface="Calibri" pitchFamily="34" charset="0"/>
              </a:rPr>
              <a:t> and it throws out some numbers and tells you if it is compliant. If it isn't compliant our technical team can work with you to help make it fit within our criteria. </a:t>
            </a:r>
          </a:p>
          <a:p>
            <a:pPr marL="342900" marR="0" lvl="0" indent="-342900" algn="l" defTabSz="914400" rtl="0" eaLnBrk="1" fontAlgn="auto" latinLnBrk="0" hangingPunct="1">
              <a:lnSpc>
                <a:spcPct val="100000"/>
              </a:lnSpc>
              <a:spcBef>
                <a:spcPts val="600"/>
              </a:spcBef>
              <a:spcAft>
                <a:spcPts val="1200"/>
              </a:spcAft>
              <a:buClrTx/>
              <a:buSzTx/>
              <a:buFontTx/>
              <a:buBlip>
                <a:blip r:embed="rId3"/>
              </a:buBlip>
              <a:tabLst/>
              <a:defRPr/>
            </a:pPr>
            <a:r>
              <a:rPr kumimoji="0" lang="en-US" sz="1200" b="0" i="0" u="none" strike="noStrike" kern="1200" cap="none" spc="0" normalizeH="0" baseline="0" noProof="0" dirty="0">
                <a:ln>
                  <a:noFill/>
                </a:ln>
                <a:solidFill>
                  <a:srgbClr val="425426"/>
                </a:solidFill>
                <a:effectLst/>
                <a:uLnTx/>
                <a:uFillTx/>
                <a:latin typeface="+mn-lt"/>
                <a:ea typeface="Calibri" pitchFamily="34" charset="0"/>
                <a:cs typeface="Calibri" pitchFamily="34" charset="0"/>
              </a:rPr>
              <a:t>On application we do ask that you have LA and governors approval &amp; are able to process direct debits.</a:t>
            </a:r>
          </a:p>
          <a:p>
            <a:pPr marL="342900" marR="0" lvl="0" indent="-342900" algn="l" defTabSz="914400" rtl="0" eaLnBrk="1" fontAlgn="auto" latinLnBrk="0" hangingPunct="1">
              <a:lnSpc>
                <a:spcPct val="100000"/>
              </a:lnSpc>
              <a:spcBef>
                <a:spcPts val="600"/>
              </a:spcBef>
              <a:spcAft>
                <a:spcPts val="1200"/>
              </a:spcAft>
              <a:buClrTx/>
              <a:buSzTx/>
              <a:buFontTx/>
              <a:buBlip>
                <a:blip r:embed="rId3"/>
              </a:buBlip>
              <a:tabLst/>
              <a:defRPr/>
            </a:pPr>
            <a:r>
              <a:rPr kumimoji="0" lang="en-US" sz="1200" b="0" i="0" u="none" strike="noStrike" kern="1200" cap="none" spc="0" normalizeH="0" baseline="0" noProof="0" dirty="0">
                <a:ln>
                  <a:noFill/>
                </a:ln>
                <a:solidFill>
                  <a:srgbClr val="425426"/>
                </a:solidFill>
                <a:effectLst/>
                <a:uLnTx/>
                <a:uFillTx/>
                <a:latin typeface="+mn-lt"/>
                <a:ea typeface="Calibri" pitchFamily="34" charset="0"/>
                <a:cs typeface="Calibri" pitchFamily="34" charset="0"/>
              </a:rPr>
              <a:t>technical team – typically takes up to 2 weeks. Then we commit the funds and you are free to start with the project.</a:t>
            </a:r>
          </a:p>
          <a:p>
            <a:pPr marL="342900" marR="0" lvl="0" indent="-342900" algn="l" defTabSz="914400" rtl="0" eaLnBrk="1" fontAlgn="auto" latinLnBrk="0" hangingPunct="1">
              <a:lnSpc>
                <a:spcPct val="100000"/>
              </a:lnSpc>
              <a:spcBef>
                <a:spcPts val="600"/>
              </a:spcBef>
              <a:spcAft>
                <a:spcPts val="1200"/>
              </a:spcAft>
              <a:buClrTx/>
              <a:buSzTx/>
              <a:buFontTx/>
              <a:buBlip>
                <a:blip r:embed="rId3"/>
              </a:buBlip>
              <a:tabLst/>
              <a:defRPr/>
            </a:pPr>
            <a:r>
              <a:rPr kumimoji="0" lang="en-US" sz="1200" b="0" i="0" u="none" strike="noStrike" kern="1200" cap="none" spc="0" normalizeH="0" baseline="0" noProof="0" dirty="0">
                <a:ln>
                  <a:noFill/>
                </a:ln>
                <a:solidFill>
                  <a:srgbClr val="425426"/>
                </a:solidFill>
                <a:effectLst/>
                <a:uLnTx/>
                <a:uFillTx/>
                <a:latin typeface="+mn-lt"/>
                <a:ea typeface="Calibri" pitchFamily="34" charset="0"/>
                <a:cs typeface="Calibri" pitchFamily="34" charset="0"/>
              </a:rPr>
              <a:t>9 months to complete &amp; the loan is paid upon completion – can do interims if necessary, payments start after completion.</a:t>
            </a:r>
          </a:p>
          <a:p>
            <a:pPr marL="342900" marR="0" lvl="0" indent="-342900" algn="l" defTabSz="914400" rtl="0" eaLnBrk="1" fontAlgn="auto" latinLnBrk="0" hangingPunct="1">
              <a:lnSpc>
                <a:spcPct val="100000"/>
              </a:lnSpc>
              <a:spcBef>
                <a:spcPts val="600"/>
              </a:spcBef>
              <a:spcAft>
                <a:spcPts val="1200"/>
              </a:spcAft>
              <a:buClrTx/>
              <a:buSzTx/>
              <a:buFontTx/>
              <a:buBlip>
                <a:blip r:embed="rId3"/>
              </a:buBlip>
              <a:tabLst/>
              <a:defRPr/>
            </a:pPr>
            <a:r>
              <a:rPr kumimoji="0" lang="en-US" sz="1200" b="0" i="0" u="none" strike="noStrike" kern="1200" cap="none" spc="0" normalizeH="0" baseline="0" noProof="0" dirty="0">
                <a:ln>
                  <a:noFill/>
                </a:ln>
                <a:solidFill>
                  <a:srgbClr val="425426"/>
                </a:solidFill>
                <a:effectLst/>
                <a:uLnTx/>
                <a:uFillTx/>
                <a:latin typeface="Calibri" panose="020F0502020204030204" pitchFamily="34" charset="0"/>
                <a:ea typeface="Calibri" panose="020F0502020204030204" pitchFamily="34" charset="0"/>
                <a:cs typeface="Calibri" panose="020F0502020204030204" pitchFamily="34" charset="0"/>
              </a:rPr>
              <a:t>Repayments are calculated from the reduction in your energy bills, payback period rounded up. Direct debit every 6</a:t>
            </a:r>
            <a:r>
              <a:rPr kumimoji="0" lang="en-US" sz="1200" b="0" i="0" u="none" strike="noStrike" kern="1200" cap="none" spc="0" normalizeH="0" baseline="30000" noProof="0" dirty="0">
                <a:ln>
                  <a:noFill/>
                </a:ln>
                <a:solidFill>
                  <a:srgbClr val="425426"/>
                </a:solidFill>
                <a:effectLst/>
                <a:uLnTx/>
                <a:uFillTx/>
                <a:latin typeface="Calibri" panose="020F0502020204030204" pitchFamily="34" charset="0"/>
                <a:ea typeface="Calibri" panose="020F0502020204030204" pitchFamily="34" charset="0"/>
                <a:cs typeface="Calibri" panose="020F0502020204030204" pitchFamily="34" charset="0"/>
              </a:rPr>
              <a:t>th</a:t>
            </a:r>
            <a:r>
              <a:rPr kumimoji="0" lang="en-US" sz="1200" b="0" i="0" u="none" strike="noStrike" kern="1200" cap="none" spc="0" normalizeH="0" baseline="0" noProof="0" dirty="0">
                <a:ln>
                  <a:noFill/>
                </a:ln>
                <a:solidFill>
                  <a:srgbClr val="425426"/>
                </a:solidFill>
                <a:effectLst/>
                <a:uLnTx/>
                <a:uFillTx/>
                <a:latin typeface="Calibri" panose="020F0502020204030204" pitchFamily="34" charset="0"/>
                <a:ea typeface="Calibri" panose="020F0502020204030204" pitchFamily="34" charset="0"/>
                <a:cs typeface="Calibri" panose="020F0502020204030204" pitchFamily="34" charset="0"/>
              </a:rPr>
              <a:t> months.</a:t>
            </a:r>
          </a:p>
        </p:txBody>
      </p:sp>
      <p:sp>
        <p:nvSpPr>
          <p:cNvPr id="4" name="Slide Number Placeholder 3"/>
          <p:cNvSpPr>
            <a:spLocks noGrp="1"/>
          </p:cNvSpPr>
          <p:nvPr>
            <p:ph type="sldNum" sz="quarter" idx="10"/>
          </p:nvPr>
        </p:nvSpPr>
        <p:spPr/>
        <p:txBody>
          <a:bodyPr/>
          <a:lstStyle/>
          <a:p>
            <a:fld id="{AC844EBE-F264-4075-BAF4-B9888574B24A}" type="slidenum">
              <a:rPr lang="en-GB" smtClean="0">
                <a:solidFill>
                  <a:prstClr val="black"/>
                </a:solidFill>
              </a:rPr>
              <a:pPr/>
              <a:t>8</a:t>
            </a:fld>
            <a:endParaRPr lang="en-GB">
              <a:solidFill>
                <a:prstClr val="black"/>
              </a:solidFill>
            </a:endParaRPr>
          </a:p>
        </p:txBody>
      </p:sp>
    </p:spTree>
    <p:extLst>
      <p:ext uri="{BB962C8B-B14F-4D97-AF65-F5344CB8AC3E}">
        <p14:creationId xmlns:p14="http://schemas.microsoft.com/office/powerpoint/2010/main" val="2831340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Any </a:t>
            </a:r>
            <a:r>
              <a:rPr lang="en-GB" dirty="0" err="1"/>
              <a:t>qiestions</a:t>
            </a:r>
            <a:endParaRPr lang="en-GB" dirty="0"/>
          </a:p>
        </p:txBody>
      </p:sp>
      <p:sp>
        <p:nvSpPr>
          <p:cNvPr id="4" name="Slide Number Placeholder 3"/>
          <p:cNvSpPr>
            <a:spLocks noGrp="1"/>
          </p:cNvSpPr>
          <p:nvPr>
            <p:ph type="sldNum" sz="quarter" idx="10"/>
          </p:nvPr>
        </p:nvSpPr>
        <p:spPr/>
        <p:txBody>
          <a:bodyPr/>
          <a:lstStyle/>
          <a:p>
            <a:fld id="{DECE2C93-7A62-43C1-B4F7-98C21E13239E}" type="slidenum">
              <a:rPr lang="en-GB" smtClean="0"/>
              <a:t>10</a:t>
            </a:fld>
            <a:endParaRPr lang="en-GB"/>
          </a:p>
        </p:txBody>
      </p:sp>
    </p:spTree>
    <p:extLst>
      <p:ext uri="{BB962C8B-B14F-4D97-AF65-F5344CB8AC3E}">
        <p14:creationId xmlns:p14="http://schemas.microsoft.com/office/powerpoint/2010/main" val="1428496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5DF47C01-F726-4463-91B7-E7C7275F4369}" type="datetimeFigureOut">
              <a:rPr lang="en-GB" smtClean="0"/>
              <a:t>05/03/2018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3D8D888-BB41-4B50-B015-5CBD9C7CD157}" type="slidenum">
              <a:rPr lang="en-GB" smtClean="0"/>
              <a:t>‹#›</a:t>
            </a:fld>
            <a:endParaRPr lang="en-GB"/>
          </a:p>
        </p:txBody>
      </p:sp>
    </p:spTree>
    <p:extLst>
      <p:ext uri="{BB962C8B-B14F-4D97-AF65-F5344CB8AC3E}">
        <p14:creationId xmlns:p14="http://schemas.microsoft.com/office/powerpoint/2010/main" val="138442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DF47C01-F726-4463-91B7-E7C7275F4369}" type="datetimeFigureOut">
              <a:rPr lang="en-GB" smtClean="0"/>
              <a:t>05/03/2018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3D8D888-BB41-4B50-B015-5CBD9C7CD157}" type="slidenum">
              <a:rPr lang="en-GB" smtClean="0"/>
              <a:t>‹#›</a:t>
            </a:fld>
            <a:endParaRPr lang="en-GB"/>
          </a:p>
        </p:txBody>
      </p:sp>
    </p:spTree>
    <p:extLst>
      <p:ext uri="{BB962C8B-B14F-4D97-AF65-F5344CB8AC3E}">
        <p14:creationId xmlns:p14="http://schemas.microsoft.com/office/powerpoint/2010/main" val="1361495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DF47C01-F726-4463-91B7-E7C7275F4369}" type="datetimeFigureOut">
              <a:rPr lang="en-GB" smtClean="0"/>
              <a:t>05/03/2018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3D8D888-BB41-4B50-B015-5CBD9C7CD157}" type="slidenum">
              <a:rPr lang="en-GB" smtClean="0"/>
              <a:t>‹#›</a:t>
            </a:fld>
            <a:endParaRPr lang="en-GB"/>
          </a:p>
        </p:txBody>
      </p:sp>
    </p:spTree>
    <p:extLst>
      <p:ext uri="{BB962C8B-B14F-4D97-AF65-F5344CB8AC3E}">
        <p14:creationId xmlns:p14="http://schemas.microsoft.com/office/powerpoint/2010/main" val="2426161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DF47C01-F726-4463-91B7-E7C7275F4369}" type="datetimeFigureOut">
              <a:rPr lang="en-GB" smtClean="0"/>
              <a:t>05/03/2018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3D8D888-BB41-4B50-B015-5CBD9C7CD157}" type="slidenum">
              <a:rPr lang="en-GB" smtClean="0"/>
              <a:t>‹#›</a:t>
            </a:fld>
            <a:endParaRPr lang="en-GB"/>
          </a:p>
        </p:txBody>
      </p:sp>
    </p:spTree>
    <p:extLst>
      <p:ext uri="{BB962C8B-B14F-4D97-AF65-F5344CB8AC3E}">
        <p14:creationId xmlns:p14="http://schemas.microsoft.com/office/powerpoint/2010/main" val="2135001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F47C01-F726-4463-91B7-E7C7275F4369}" type="datetimeFigureOut">
              <a:rPr lang="en-GB" smtClean="0"/>
              <a:t>05/03/2018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3D8D888-BB41-4B50-B015-5CBD9C7CD157}" type="slidenum">
              <a:rPr lang="en-GB" smtClean="0"/>
              <a:t>‹#›</a:t>
            </a:fld>
            <a:endParaRPr lang="en-GB"/>
          </a:p>
        </p:txBody>
      </p:sp>
    </p:spTree>
    <p:extLst>
      <p:ext uri="{BB962C8B-B14F-4D97-AF65-F5344CB8AC3E}">
        <p14:creationId xmlns:p14="http://schemas.microsoft.com/office/powerpoint/2010/main" val="1116035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DF47C01-F726-4463-91B7-E7C7275F4369}" type="datetimeFigureOut">
              <a:rPr lang="en-GB" smtClean="0"/>
              <a:t>05/03/2018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3D8D888-BB41-4B50-B015-5CBD9C7CD157}" type="slidenum">
              <a:rPr lang="en-GB" smtClean="0"/>
              <a:t>‹#›</a:t>
            </a:fld>
            <a:endParaRPr lang="en-GB"/>
          </a:p>
        </p:txBody>
      </p:sp>
    </p:spTree>
    <p:extLst>
      <p:ext uri="{BB962C8B-B14F-4D97-AF65-F5344CB8AC3E}">
        <p14:creationId xmlns:p14="http://schemas.microsoft.com/office/powerpoint/2010/main" val="3715969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DF47C01-F726-4463-91B7-E7C7275F4369}" type="datetimeFigureOut">
              <a:rPr lang="en-GB" smtClean="0"/>
              <a:t>05/03/2018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3D8D888-BB41-4B50-B015-5CBD9C7CD157}" type="slidenum">
              <a:rPr lang="en-GB" smtClean="0"/>
              <a:t>‹#›</a:t>
            </a:fld>
            <a:endParaRPr lang="en-GB"/>
          </a:p>
        </p:txBody>
      </p:sp>
    </p:spTree>
    <p:extLst>
      <p:ext uri="{BB962C8B-B14F-4D97-AF65-F5344CB8AC3E}">
        <p14:creationId xmlns:p14="http://schemas.microsoft.com/office/powerpoint/2010/main" val="2074975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5DF47C01-F726-4463-91B7-E7C7275F4369}" type="datetimeFigureOut">
              <a:rPr lang="en-GB" smtClean="0"/>
              <a:t>05/03/2018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3D8D888-BB41-4B50-B015-5CBD9C7CD157}" type="slidenum">
              <a:rPr lang="en-GB" smtClean="0"/>
              <a:t>‹#›</a:t>
            </a:fld>
            <a:endParaRPr lang="en-GB"/>
          </a:p>
        </p:txBody>
      </p:sp>
    </p:spTree>
    <p:extLst>
      <p:ext uri="{BB962C8B-B14F-4D97-AF65-F5344CB8AC3E}">
        <p14:creationId xmlns:p14="http://schemas.microsoft.com/office/powerpoint/2010/main" val="2004898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F47C01-F726-4463-91B7-E7C7275F4369}" type="datetimeFigureOut">
              <a:rPr lang="en-GB" smtClean="0"/>
              <a:t>05/03/2018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3D8D888-BB41-4B50-B015-5CBD9C7CD157}" type="slidenum">
              <a:rPr lang="en-GB" smtClean="0"/>
              <a:t>‹#›</a:t>
            </a:fld>
            <a:endParaRPr lang="en-GB"/>
          </a:p>
        </p:txBody>
      </p:sp>
    </p:spTree>
    <p:extLst>
      <p:ext uri="{BB962C8B-B14F-4D97-AF65-F5344CB8AC3E}">
        <p14:creationId xmlns:p14="http://schemas.microsoft.com/office/powerpoint/2010/main" val="275462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F47C01-F726-4463-91B7-E7C7275F4369}" type="datetimeFigureOut">
              <a:rPr lang="en-GB" smtClean="0"/>
              <a:t>05/03/2018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3D8D888-BB41-4B50-B015-5CBD9C7CD157}" type="slidenum">
              <a:rPr lang="en-GB" smtClean="0"/>
              <a:t>‹#›</a:t>
            </a:fld>
            <a:endParaRPr lang="en-GB"/>
          </a:p>
        </p:txBody>
      </p:sp>
    </p:spTree>
    <p:extLst>
      <p:ext uri="{BB962C8B-B14F-4D97-AF65-F5344CB8AC3E}">
        <p14:creationId xmlns:p14="http://schemas.microsoft.com/office/powerpoint/2010/main" val="342933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F47C01-F726-4463-91B7-E7C7275F4369}" type="datetimeFigureOut">
              <a:rPr lang="en-GB" smtClean="0"/>
              <a:t>05/03/2018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3D8D888-BB41-4B50-B015-5CBD9C7CD157}" type="slidenum">
              <a:rPr lang="en-GB" smtClean="0"/>
              <a:t>‹#›</a:t>
            </a:fld>
            <a:endParaRPr lang="en-GB"/>
          </a:p>
        </p:txBody>
      </p:sp>
    </p:spTree>
    <p:extLst>
      <p:ext uri="{BB962C8B-B14F-4D97-AF65-F5344CB8AC3E}">
        <p14:creationId xmlns:p14="http://schemas.microsoft.com/office/powerpoint/2010/main" val="3569025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F47C01-F726-4463-91B7-E7C7275F4369}" type="datetimeFigureOut">
              <a:rPr lang="en-GB" smtClean="0"/>
              <a:t>05/03/2018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D8D888-BB41-4B50-B015-5CBD9C7CD157}" type="slidenum">
              <a:rPr lang="en-GB" smtClean="0"/>
              <a:t>‹#›</a:t>
            </a:fld>
            <a:endParaRPr lang="en-GB"/>
          </a:p>
        </p:txBody>
      </p:sp>
    </p:spTree>
    <p:extLst>
      <p:ext uri="{BB962C8B-B14F-4D97-AF65-F5344CB8AC3E}">
        <p14:creationId xmlns:p14="http://schemas.microsoft.com/office/powerpoint/2010/main" val="1516638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www.salixfinance.co.uk/"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eg"/><Relationship Id="rId7" Type="http://schemas.openxmlformats.org/officeDocument/2006/relationships/diagramColors" Target="../diagrams/colors1.xm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0" y="-2917"/>
            <a:ext cx="9144000" cy="6860917"/>
            <a:chOff x="0" y="-2917"/>
            <a:chExt cx="9144000" cy="6860917"/>
          </a:xfrm>
        </p:grpSpPr>
        <p:sp>
          <p:nvSpPr>
            <p:cNvPr id="6" name="Rectangle 5"/>
            <p:cNvSpPr/>
            <p:nvPr/>
          </p:nvSpPr>
          <p:spPr>
            <a:xfrm>
              <a:off x="0" y="-2917"/>
              <a:ext cx="9144000" cy="216429"/>
            </a:xfrm>
            <a:prstGeom prst="rect">
              <a:avLst/>
            </a:prstGeom>
            <a:solidFill>
              <a:srgbClr val="999F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srgbClr val="999F3B"/>
                </a:solidFill>
              </a:endParaRPr>
            </a:p>
          </p:txBody>
        </p:sp>
        <p:pic>
          <p:nvPicPr>
            <p:cNvPr id="7" name="Picture 6" descr="Salex logo.jp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105099" y="5684594"/>
              <a:ext cx="3827240" cy="890561"/>
            </a:xfrm>
            <a:prstGeom prst="rect">
              <a:avLst/>
            </a:prstGeom>
            <a:ln>
              <a:noFill/>
            </a:ln>
          </p:spPr>
        </p:pic>
        <p:sp>
          <p:nvSpPr>
            <p:cNvPr id="9" name="Rectangle 8"/>
            <p:cNvSpPr/>
            <p:nvPr/>
          </p:nvSpPr>
          <p:spPr>
            <a:xfrm>
              <a:off x="0" y="6641571"/>
              <a:ext cx="9144000" cy="216429"/>
            </a:xfrm>
            <a:prstGeom prst="rect">
              <a:avLst/>
            </a:prstGeom>
            <a:solidFill>
              <a:srgbClr val="999F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prstClr val="white"/>
                </a:solidFill>
              </a:endParaRPr>
            </a:p>
          </p:txBody>
        </p:sp>
      </p:grpSp>
      <p:pic>
        <p:nvPicPr>
          <p:cNvPr id="11" name="Picture 10" descr="cid:image010.png@01D2934D.4F432110"/>
          <p:cNvPicPr/>
          <p:nvPr/>
        </p:nvPicPr>
        <p:blipFill>
          <a:blip r:embed="rId4">
            <a:extLst>
              <a:ext uri="{28A0092B-C50C-407E-A947-70E740481C1C}">
                <a14:useLocalDpi xmlns:a14="http://schemas.microsoft.com/office/drawing/2010/main" val="0"/>
              </a:ext>
            </a:extLst>
          </a:blip>
          <a:srcRect/>
          <a:stretch>
            <a:fillRect/>
          </a:stretch>
        </p:blipFill>
        <p:spPr bwMode="auto">
          <a:xfrm>
            <a:off x="323528" y="5373216"/>
            <a:ext cx="909739" cy="1078848"/>
          </a:xfrm>
          <a:prstGeom prst="rect">
            <a:avLst/>
          </a:prstGeom>
          <a:noFill/>
          <a:ln>
            <a:noFill/>
          </a:ln>
        </p:spPr>
      </p:pic>
      <p:sp>
        <p:nvSpPr>
          <p:cNvPr id="12" name="TextBox 11"/>
          <p:cNvSpPr txBox="1"/>
          <p:nvPr/>
        </p:nvSpPr>
        <p:spPr>
          <a:xfrm>
            <a:off x="493226" y="380999"/>
            <a:ext cx="5350409" cy="4555093"/>
          </a:xfrm>
          <a:prstGeom prst="rect">
            <a:avLst/>
          </a:prstGeom>
          <a:noFill/>
        </p:spPr>
        <p:txBody>
          <a:bodyPr wrap="square" lIns="0" tIns="0" rIns="0" bIns="0" rtlCol="0">
            <a:spAutoFit/>
          </a:bodyPr>
          <a:lstStyle/>
          <a:p>
            <a:pPr>
              <a:spcBef>
                <a:spcPts val="1200"/>
              </a:spcBef>
              <a:spcAft>
                <a:spcPts val="1200"/>
              </a:spcAft>
            </a:pPr>
            <a:r>
              <a:rPr lang="en-GB" sz="7400" dirty="0">
                <a:solidFill>
                  <a:srgbClr val="999F3B"/>
                </a:solidFill>
                <a:cs typeface="Calibri"/>
              </a:rPr>
              <a:t>Funding for Energy Efficiency Projects</a:t>
            </a:r>
            <a:endParaRPr lang="en-US" sz="7400" dirty="0">
              <a:solidFill>
                <a:srgbClr val="999F3B">
                  <a:alpha val="50000"/>
                </a:srgbClr>
              </a:solidFill>
              <a:cs typeface="Calibri"/>
            </a:endParaRPr>
          </a:p>
        </p:txBody>
      </p:sp>
      <p:sp>
        <p:nvSpPr>
          <p:cNvPr id="14" name="Title 1"/>
          <p:cNvSpPr txBox="1">
            <a:spLocks/>
          </p:cNvSpPr>
          <p:nvPr/>
        </p:nvSpPr>
        <p:spPr>
          <a:xfrm>
            <a:off x="4961087" y="1700808"/>
            <a:ext cx="3981774" cy="2880320"/>
          </a:xfrm>
          <a:prstGeom prst="rect">
            <a:avLst/>
          </a:prstGeom>
        </p:spPr>
        <p:txBody>
          <a:bodyPr lIns="0" tIns="0" rIns="0" bIns="0" anchor="t"/>
          <a:lstStyle>
            <a:lvl1pPr algn="ctr" defTabSz="457200" rtl="0" eaLnBrk="1" latinLnBrk="0" hangingPunct="1">
              <a:spcBef>
                <a:spcPct val="0"/>
              </a:spcBef>
              <a:buNone/>
              <a:defRPr sz="4400" b="0" i="0" kern="1200">
                <a:solidFill>
                  <a:srgbClr val="F1F0E3"/>
                </a:solidFill>
                <a:latin typeface="Gill Sans Light"/>
                <a:ea typeface="+mj-ea"/>
                <a:cs typeface="Gill Sans Light"/>
              </a:defRPr>
            </a:lvl1pPr>
          </a:lstStyle>
          <a:p>
            <a:pPr algn="l"/>
            <a:r>
              <a:rPr lang="en-US" sz="3600" dirty="0">
                <a:solidFill>
                  <a:srgbClr val="425426"/>
                </a:solidFill>
                <a:latin typeface="Calibri"/>
                <a:cs typeface="Calibri"/>
              </a:rPr>
              <a:t>An Introduction</a:t>
            </a:r>
            <a:br>
              <a:rPr lang="en-US" sz="3600" dirty="0">
                <a:solidFill>
                  <a:srgbClr val="425426"/>
                </a:solidFill>
                <a:latin typeface="Calibri"/>
                <a:cs typeface="Calibri"/>
              </a:rPr>
            </a:br>
            <a:r>
              <a:rPr lang="en-US" sz="3600" dirty="0">
                <a:solidFill>
                  <a:srgbClr val="425426"/>
                </a:solidFill>
                <a:latin typeface="Calibri"/>
                <a:cs typeface="Calibri"/>
              </a:rPr>
              <a:t>to Salix Finance</a:t>
            </a:r>
          </a:p>
          <a:p>
            <a:pPr algn="l"/>
            <a:endParaRPr lang="en-US" sz="2400" dirty="0">
              <a:solidFill>
                <a:srgbClr val="425426"/>
              </a:solidFill>
              <a:latin typeface="Calibri"/>
              <a:cs typeface="Calibri"/>
            </a:endParaRPr>
          </a:p>
          <a:p>
            <a:pPr algn="l"/>
            <a:r>
              <a:rPr lang="en-US" sz="2400" dirty="0" err="1">
                <a:solidFill>
                  <a:srgbClr val="98A03B"/>
                </a:solidFill>
                <a:latin typeface="Calibri"/>
                <a:cs typeface="Calibri"/>
              </a:rPr>
              <a:t>Calderdale</a:t>
            </a:r>
            <a:endParaRPr lang="en-US" sz="2400" dirty="0">
              <a:solidFill>
                <a:srgbClr val="98A03B"/>
              </a:solidFill>
              <a:latin typeface="Calibri"/>
              <a:cs typeface="Calibri"/>
            </a:endParaRPr>
          </a:p>
          <a:p>
            <a:pPr algn="l"/>
            <a:r>
              <a:rPr lang="en-US" sz="2000" dirty="0">
                <a:solidFill>
                  <a:srgbClr val="425426"/>
                </a:solidFill>
                <a:latin typeface="Calibri"/>
                <a:cs typeface="Calibri"/>
              </a:rPr>
              <a:t>March 2018</a:t>
            </a:r>
            <a:endParaRPr lang="en-US" sz="3600" dirty="0">
              <a:solidFill>
                <a:srgbClr val="425426"/>
              </a:solidFill>
              <a:latin typeface="Calibri"/>
              <a:cs typeface="Calibri"/>
            </a:endParaRPr>
          </a:p>
          <a:p>
            <a:pPr algn="l"/>
            <a:endParaRPr lang="en-US" sz="3600" dirty="0">
              <a:solidFill>
                <a:srgbClr val="425426"/>
              </a:solidFill>
              <a:latin typeface="Calibri"/>
              <a:cs typeface="Calibri"/>
            </a:endParaRPr>
          </a:p>
        </p:txBody>
      </p:sp>
    </p:spTree>
    <p:extLst>
      <p:ext uri="{BB962C8B-B14F-4D97-AF65-F5344CB8AC3E}">
        <p14:creationId xmlns:p14="http://schemas.microsoft.com/office/powerpoint/2010/main" val="18366966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59532" y="309766"/>
            <a:ext cx="8424935" cy="5909310"/>
          </a:xfrm>
          <a:prstGeom prst="rect">
            <a:avLst/>
          </a:prstGeom>
          <a:noFill/>
        </p:spPr>
        <p:txBody>
          <a:bodyPr wrap="square" rtlCol="0">
            <a:spAutoFit/>
          </a:bodyPr>
          <a:lstStyle/>
          <a:p>
            <a:pPr algn="ctr"/>
            <a:endParaRPr lang="en-GB" sz="4800" dirty="0">
              <a:solidFill>
                <a:srgbClr val="425426"/>
              </a:solidFill>
            </a:endParaRPr>
          </a:p>
          <a:p>
            <a:pPr algn="ctr"/>
            <a:r>
              <a:rPr lang="en-GB" sz="4800" dirty="0">
                <a:solidFill>
                  <a:srgbClr val="425426"/>
                </a:solidFill>
              </a:rPr>
              <a:t>Thank you</a:t>
            </a:r>
          </a:p>
          <a:p>
            <a:pPr algn="ctr"/>
            <a:r>
              <a:rPr lang="en-GB" sz="4800" dirty="0">
                <a:solidFill>
                  <a:srgbClr val="425426"/>
                </a:solidFill>
              </a:rPr>
              <a:t>Any questions</a:t>
            </a:r>
            <a:endParaRPr lang="en-GB" sz="2400" dirty="0">
              <a:solidFill>
                <a:schemeClr val="accent3">
                  <a:lumMod val="50000"/>
                </a:schemeClr>
              </a:solidFill>
              <a:latin typeface="Calibri" pitchFamily="34" charset="0"/>
            </a:endParaRPr>
          </a:p>
          <a:p>
            <a:pPr algn="ctr"/>
            <a:endParaRPr lang="en-GB" sz="2400" dirty="0">
              <a:solidFill>
                <a:schemeClr val="accent3">
                  <a:lumMod val="50000"/>
                </a:schemeClr>
              </a:solidFill>
              <a:latin typeface="Calibri" pitchFamily="34" charset="0"/>
            </a:endParaRPr>
          </a:p>
          <a:p>
            <a:pPr algn="ctr"/>
            <a:endParaRPr lang="en-GB" sz="2400" dirty="0">
              <a:solidFill>
                <a:schemeClr val="accent3">
                  <a:lumMod val="50000"/>
                </a:schemeClr>
              </a:solidFill>
              <a:latin typeface="Calibri" pitchFamily="34" charset="0"/>
            </a:endParaRPr>
          </a:p>
          <a:p>
            <a:pPr algn="ctr"/>
            <a:endParaRPr lang="en-GB" sz="2400" dirty="0">
              <a:solidFill>
                <a:schemeClr val="accent3">
                  <a:lumMod val="50000"/>
                </a:schemeClr>
              </a:solidFill>
              <a:latin typeface="Calibri" pitchFamily="34" charset="0"/>
            </a:endParaRPr>
          </a:p>
          <a:p>
            <a:pPr algn="ctr"/>
            <a:endParaRPr lang="en-GB" sz="2400" dirty="0">
              <a:solidFill>
                <a:schemeClr val="accent3">
                  <a:lumMod val="50000"/>
                </a:schemeClr>
              </a:solidFill>
              <a:latin typeface="Calibri" pitchFamily="34" charset="0"/>
            </a:endParaRPr>
          </a:p>
          <a:p>
            <a:pPr algn="ctr"/>
            <a:endParaRPr lang="en-GB" sz="2000" dirty="0">
              <a:solidFill>
                <a:schemeClr val="accent3">
                  <a:lumMod val="50000"/>
                </a:schemeClr>
              </a:solidFill>
              <a:latin typeface="Calibri" pitchFamily="34" charset="0"/>
            </a:endParaRPr>
          </a:p>
          <a:p>
            <a:pPr algn="ctr"/>
            <a:r>
              <a:rPr lang="en-GB" sz="2000" dirty="0">
                <a:solidFill>
                  <a:schemeClr val="accent3">
                    <a:lumMod val="50000"/>
                  </a:schemeClr>
                </a:solidFill>
                <a:latin typeface="Calibri" pitchFamily="34" charset="0"/>
              </a:rPr>
              <a:t>Alex Morgan – Schools and Academies team </a:t>
            </a:r>
          </a:p>
          <a:p>
            <a:pPr algn="ctr"/>
            <a:r>
              <a:rPr lang="en-GB" sz="2000" b="1" dirty="0">
                <a:solidFill>
                  <a:schemeClr val="accent3">
                    <a:lumMod val="50000"/>
                  </a:schemeClr>
                </a:solidFill>
                <a:latin typeface="Calibri" pitchFamily="34" charset="0"/>
              </a:rPr>
              <a:t>E-mail: </a:t>
            </a:r>
            <a:r>
              <a:rPr lang="en-GB" sz="2000" dirty="0">
                <a:solidFill>
                  <a:schemeClr val="accent3">
                    <a:lumMod val="50000"/>
                  </a:schemeClr>
                </a:solidFill>
                <a:latin typeface="Calibri" pitchFamily="34" charset="0"/>
              </a:rPr>
              <a:t>alex.morgan@salixfinance.co.uk</a:t>
            </a:r>
          </a:p>
          <a:p>
            <a:pPr algn="ctr"/>
            <a:r>
              <a:rPr lang="en-GB" sz="2000" b="1" dirty="0">
                <a:solidFill>
                  <a:schemeClr val="accent3">
                    <a:lumMod val="50000"/>
                  </a:schemeClr>
                </a:solidFill>
                <a:latin typeface="Calibri" pitchFamily="34" charset="0"/>
              </a:rPr>
              <a:t>Phone:</a:t>
            </a:r>
            <a:r>
              <a:rPr lang="en-GB" sz="2000" dirty="0">
                <a:solidFill>
                  <a:schemeClr val="accent3">
                    <a:lumMod val="50000"/>
                  </a:schemeClr>
                </a:solidFill>
                <a:latin typeface="Calibri" pitchFamily="34" charset="0"/>
              </a:rPr>
              <a:t> 0203 102 6906</a:t>
            </a:r>
            <a:endParaRPr lang="en-GB" sz="2000" dirty="0"/>
          </a:p>
          <a:p>
            <a:pPr algn="ctr"/>
            <a:r>
              <a:rPr lang="en-GB" sz="2000" b="1" dirty="0">
                <a:solidFill>
                  <a:schemeClr val="accent3">
                    <a:lumMod val="50000"/>
                  </a:schemeClr>
                </a:solidFill>
                <a:latin typeface="Calibri" pitchFamily="34" charset="0"/>
              </a:rPr>
              <a:t>Web: </a:t>
            </a:r>
            <a:r>
              <a:rPr lang="en-GB" sz="2000" dirty="0">
                <a:solidFill>
                  <a:schemeClr val="accent3">
                    <a:lumMod val="50000"/>
                  </a:schemeClr>
                </a:solidFill>
                <a:latin typeface="Calibri" pitchFamily="34" charset="0"/>
                <a:hlinkClick r:id="rId3"/>
              </a:rPr>
              <a:t>www.salixfinance.co.uk</a:t>
            </a:r>
            <a:endParaRPr lang="en-GB" sz="2000" dirty="0">
              <a:solidFill>
                <a:schemeClr val="accent3">
                  <a:lumMod val="50000"/>
                </a:schemeClr>
              </a:solidFill>
              <a:latin typeface="Calibri" pitchFamily="34" charset="0"/>
            </a:endParaRPr>
          </a:p>
          <a:p>
            <a:pPr algn="ctr"/>
            <a:endParaRPr lang="en-GB" sz="2000" dirty="0">
              <a:solidFill>
                <a:schemeClr val="accent3">
                  <a:lumMod val="50000"/>
                </a:schemeClr>
              </a:solidFill>
              <a:latin typeface="Calibri" pitchFamily="34" charset="0"/>
            </a:endParaRPr>
          </a:p>
          <a:p>
            <a:pPr algn="ctr"/>
            <a:endParaRPr lang="en-GB" dirty="0"/>
          </a:p>
        </p:txBody>
      </p:sp>
      <p:grpSp>
        <p:nvGrpSpPr>
          <p:cNvPr id="6" name="Group 5"/>
          <p:cNvGrpSpPr/>
          <p:nvPr/>
        </p:nvGrpSpPr>
        <p:grpSpPr>
          <a:xfrm>
            <a:off x="0" y="-2917"/>
            <a:ext cx="9144000" cy="6860917"/>
            <a:chOff x="0" y="-2917"/>
            <a:chExt cx="9144000" cy="6860917"/>
          </a:xfrm>
        </p:grpSpPr>
        <p:sp>
          <p:nvSpPr>
            <p:cNvPr id="7" name="Rectangle 6"/>
            <p:cNvSpPr/>
            <p:nvPr/>
          </p:nvSpPr>
          <p:spPr>
            <a:xfrm>
              <a:off x="0" y="-2917"/>
              <a:ext cx="9144000" cy="216429"/>
            </a:xfrm>
            <a:prstGeom prst="rect">
              <a:avLst/>
            </a:prstGeom>
            <a:solidFill>
              <a:srgbClr val="999F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999F3B"/>
                </a:solidFill>
              </a:endParaRPr>
            </a:p>
          </p:txBody>
        </p:sp>
        <p:pic>
          <p:nvPicPr>
            <p:cNvPr id="8" name="Picture 7" descr="Salex logo.jpg"/>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5105099" y="5684594"/>
              <a:ext cx="3827240" cy="890561"/>
            </a:xfrm>
            <a:prstGeom prst="rect">
              <a:avLst/>
            </a:prstGeom>
            <a:ln>
              <a:noFill/>
            </a:ln>
          </p:spPr>
        </p:pic>
        <p:sp>
          <p:nvSpPr>
            <p:cNvPr id="10" name="Rectangle 9"/>
            <p:cNvSpPr/>
            <p:nvPr/>
          </p:nvSpPr>
          <p:spPr>
            <a:xfrm>
              <a:off x="0" y="6641571"/>
              <a:ext cx="9144000" cy="216429"/>
            </a:xfrm>
            <a:prstGeom prst="rect">
              <a:avLst/>
            </a:prstGeom>
            <a:solidFill>
              <a:srgbClr val="999F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pic>
        <p:nvPicPr>
          <p:cNvPr id="717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44402" y="2492896"/>
            <a:ext cx="1377950" cy="1543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85140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0" y="-2917"/>
            <a:ext cx="9144000" cy="6860917"/>
            <a:chOff x="0" y="-2917"/>
            <a:chExt cx="9144000" cy="6860917"/>
          </a:xfrm>
        </p:grpSpPr>
        <p:sp>
          <p:nvSpPr>
            <p:cNvPr id="6" name="Rectangle 5"/>
            <p:cNvSpPr/>
            <p:nvPr/>
          </p:nvSpPr>
          <p:spPr>
            <a:xfrm>
              <a:off x="0" y="-2917"/>
              <a:ext cx="9144000" cy="216429"/>
            </a:xfrm>
            <a:prstGeom prst="rect">
              <a:avLst/>
            </a:prstGeom>
            <a:solidFill>
              <a:srgbClr val="999F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srgbClr val="999F3B"/>
                </a:solidFill>
              </a:endParaRPr>
            </a:p>
          </p:txBody>
        </p:sp>
        <p:pic>
          <p:nvPicPr>
            <p:cNvPr id="7" name="Picture 6" descr="Salex logo.jp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105099" y="5684594"/>
              <a:ext cx="3827240" cy="890561"/>
            </a:xfrm>
            <a:prstGeom prst="rect">
              <a:avLst/>
            </a:prstGeom>
            <a:ln>
              <a:noFill/>
            </a:ln>
          </p:spPr>
        </p:pic>
        <p:sp>
          <p:nvSpPr>
            <p:cNvPr id="9" name="Rectangle 8"/>
            <p:cNvSpPr/>
            <p:nvPr/>
          </p:nvSpPr>
          <p:spPr>
            <a:xfrm>
              <a:off x="0" y="6641571"/>
              <a:ext cx="9144000" cy="216429"/>
            </a:xfrm>
            <a:prstGeom prst="rect">
              <a:avLst/>
            </a:prstGeom>
            <a:solidFill>
              <a:srgbClr val="999F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prstClr val="white"/>
                </a:solidFill>
              </a:endParaRPr>
            </a:p>
          </p:txBody>
        </p:sp>
      </p:grpSp>
      <p:sp>
        <p:nvSpPr>
          <p:cNvPr id="8" name="Title 1"/>
          <p:cNvSpPr txBox="1">
            <a:spLocks/>
          </p:cNvSpPr>
          <p:nvPr/>
        </p:nvSpPr>
        <p:spPr>
          <a:xfrm>
            <a:off x="1074440" y="1916832"/>
            <a:ext cx="6995120" cy="3312368"/>
          </a:xfrm>
          <a:prstGeom prst="rect">
            <a:avLst/>
          </a:prstGeom>
        </p:spPr>
        <p:txBody>
          <a:bodyP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spcAft>
                <a:spcPts val="600"/>
              </a:spcAft>
            </a:pPr>
            <a:r>
              <a:rPr lang="en-US" sz="6000" dirty="0">
                <a:solidFill>
                  <a:srgbClr val="425426"/>
                </a:solidFill>
                <a:latin typeface="Calibri" pitchFamily="34" charset="0"/>
                <a:cs typeface="Calibri" pitchFamily="34" charset="0"/>
              </a:rPr>
              <a:t>Why carry out energy efficiency projects</a:t>
            </a:r>
            <a:r>
              <a:rPr lang="en-GB" sz="6000" dirty="0">
                <a:solidFill>
                  <a:srgbClr val="425426"/>
                </a:solidFill>
              </a:rPr>
              <a:t>?</a:t>
            </a:r>
            <a:endParaRPr lang="en-US" sz="6000" dirty="0">
              <a:solidFill>
                <a:srgbClr val="425426"/>
              </a:solidFill>
              <a:latin typeface="Calibri" pitchFamily="34" charset="0"/>
              <a:cs typeface="Calibri" pitchFamily="34" charset="0"/>
            </a:endParaRPr>
          </a:p>
        </p:txBody>
      </p:sp>
      <p:sp>
        <p:nvSpPr>
          <p:cNvPr id="11" name="Content Placeholder 2"/>
          <p:cNvSpPr txBox="1">
            <a:spLocks/>
          </p:cNvSpPr>
          <p:nvPr/>
        </p:nvSpPr>
        <p:spPr>
          <a:xfrm>
            <a:off x="457200" y="1700808"/>
            <a:ext cx="8229600" cy="3744416"/>
          </a:xfrm>
          <a:prstGeom prst="rect">
            <a:avLst/>
          </a:prstGeom>
        </p:spPr>
        <p:txBody>
          <a:bodyPr>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342900" lvl="0" indent="-342900" algn="l">
              <a:lnSpc>
                <a:spcPct val="150000"/>
              </a:lnSpc>
              <a:buBlip>
                <a:blip r:embed="rId4"/>
              </a:buBlip>
            </a:pPr>
            <a:endParaRPr lang="en-GB" sz="2800" dirty="0">
              <a:solidFill>
                <a:srgbClr val="425426"/>
              </a:solidFill>
            </a:endParaRPr>
          </a:p>
        </p:txBody>
      </p:sp>
    </p:spTree>
    <p:extLst>
      <p:ext uri="{BB962C8B-B14F-4D97-AF65-F5344CB8AC3E}">
        <p14:creationId xmlns:p14="http://schemas.microsoft.com/office/powerpoint/2010/main" val="179799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0" y="-2917"/>
            <a:ext cx="9144000" cy="6860917"/>
            <a:chOff x="0" y="-2917"/>
            <a:chExt cx="9144000" cy="6860917"/>
          </a:xfrm>
        </p:grpSpPr>
        <p:sp>
          <p:nvSpPr>
            <p:cNvPr id="6" name="Rectangle 5"/>
            <p:cNvSpPr/>
            <p:nvPr/>
          </p:nvSpPr>
          <p:spPr>
            <a:xfrm>
              <a:off x="0" y="-2917"/>
              <a:ext cx="9144000" cy="216429"/>
            </a:xfrm>
            <a:prstGeom prst="rect">
              <a:avLst/>
            </a:prstGeom>
            <a:solidFill>
              <a:srgbClr val="999F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srgbClr val="999F3B"/>
                </a:solidFill>
              </a:endParaRPr>
            </a:p>
          </p:txBody>
        </p:sp>
        <p:pic>
          <p:nvPicPr>
            <p:cNvPr id="7" name="Picture 6" descr="Salex logo.jp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105099" y="5684594"/>
              <a:ext cx="3827240" cy="890561"/>
            </a:xfrm>
            <a:prstGeom prst="rect">
              <a:avLst/>
            </a:prstGeom>
            <a:ln>
              <a:noFill/>
            </a:ln>
          </p:spPr>
        </p:pic>
        <p:sp>
          <p:nvSpPr>
            <p:cNvPr id="9" name="Rectangle 8"/>
            <p:cNvSpPr/>
            <p:nvPr/>
          </p:nvSpPr>
          <p:spPr>
            <a:xfrm>
              <a:off x="0" y="6641571"/>
              <a:ext cx="9144000" cy="216429"/>
            </a:xfrm>
            <a:prstGeom prst="rect">
              <a:avLst/>
            </a:prstGeom>
            <a:solidFill>
              <a:srgbClr val="999F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prstClr val="white"/>
                </a:solidFill>
              </a:endParaRPr>
            </a:p>
          </p:txBody>
        </p:sp>
      </p:grpSp>
      <p:sp>
        <p:nvSpPr>
          <p:cNvPr id="8" name="Title 1"/>
          <p:cNvSpPr txBox="1">
            <a:spLocks/>
          </p:cNvSpPr>
          <p:nvPr/>
        </p:nvSpPr>
        <p:spPr>
          <a:xfrm>
            <a:off x="1074440" y="1919778"/>
            <a:ext cx="6995120" cy="2952328"/>
          </a:xfrm>
          <a:prstGeom prst="rect">
            <a:avLst/>
          </a:prstGeom>
        </p:spPr>
        <p:txBody>
          <a:bodyP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spcAft>
                <a:spcPts val="600"/>
              </a:spcAft>
            </a:pPr>
            <a:r>
              <a:rPr lang="en-GB" sz="6000" dirty="0">
                <a:solidFill>
                  <a:srgbClr val="425426"/>
                </a:solidFill>
                <a:latin typeface="Calibri" pitchFamily="34" charset="0"/>
                <a:cs typeface="Calibri" pitchFamily="34" charset="0"/>
              </a:rPr>
              <a:t>How to identify projects</a:t>
            </a:r>
            <a:endParaRPr lang="en-US" sz="6000" dirty="0">
              <a:solidFill>
                <a:srgbClr val="425426"/>
              </a:solidFill>
              <a:latin typeface="Calibri" pitchFamily="34" charset="0"/>
              <a:cs typeface="Calibri" pitchFamily="34" charset="0"/>
            </a:endParaRPr>
          </a:p>
        </p:txBody>
      </p:sp>
      <p:sp>
        <p:nvSpPr>
          <p:cNvPr id="11" name="Content Placeholder 2"/>
          <p:cNvSpPr txBox="1">
            <a:spLocks/>
          </p:cNvSpPr>
          <p:nvPr/>
        </p:nvSpPr>
        <p:spPr>
          <a:xfrm>
            <a:off x="457200" y="1700808"/>
            <a:ext cx="8229600" cy="3744416"/>
          </a:xfrm>
          <a:prstGeom prst="rect">
            <a:avLst/>
          </a:prstGeom>
        </p:spPr>
        <p:txBody>
          <a:bodyPr>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342900" lvl="0" indent="-342900" algn="l">
              <a:lnSpc>
                <a:spcPct val="150000"/>
              </a:lnSpc>
              <a:buBlip>
                <a:blip r:embed="rId4"/>
              </a:buBlip>
            </a:pPr>
            <a:endParaRPr lang="en-GB" sz="2800" dirty="0">
              <a:solidFill>
                <a:srgbClr val="425426"/>
              </a:solidFill>
            </a:endParaRPr>
          </a:p>
        </p:txBody>
      </p:sp>
    </p:spTree>
    <p:extLst>
      <p:ext uri="{BB962C8B-B14F-4D97-AF65-F5344CB8AC3E}">
        <p14:creationId xmlns:p14="http://schemas.microsoft.com/office/powerpoint/2010/main" val="19164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0" y="-2917"/>
            <a:ext cx="9144000" cy="6860917"/>
            <a:chOff x="0" y="-2917"/>
            <a:chExt cx="9144000" cy="6860917"/>
          </a:xfrm>
        </p:grpSpPr>
        <p:sp>
          <p:nvSpPr>
            <p:cNvPr id="6" name="Rectangle 5"/>
            <p:cNvSpPr/>
            <p:nvPr/>
          </p:nvSpPr>
          <p:spPr>
            <a:xfrm>
              <a:off x="0" y="-2917"/>
              <a:ext cx="9144000" cy="216429"/>
            </a:xfrm>
            <a:prstGeom prst="rect">
              <a:avLst/>
            </a:prstGeom>
            <a:solidFill>
              <a:srgbClr val="999F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srgbClr val="999F3B"/>
                </a:solidFill>
              </a:endParaRPr>
            </a:p>
          </p:txBody>
        </p:sp>
        <p:pic>
          <p:nvPicPr>
            <p:cNvPr id="7" name="Picture 6" descr="Salex logo.jp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105099" y="5684594"/>
              <a:ext cx="3827240" cy="890561"/>
            </a:xfrm>
            <a:prstGeom prst="rect">
              <a:avLst/>
            </a:prstGeom>
            <a:ln>
              <a:noFill/>
            </a:ln>
          </p:spPr>
        </p:pic>
        <p:sp>
          <p:nvSpPr>
            <p:cNvPr id="9" name="Rectangle 8"/>
            <p:cNvSpPr/>
            <p:nvPr/>
          </p:nvSpPr>
          <p:spPr>
            <a:xfrm>
              <a:off x="0" y="6641571"/>
              <a:ext cx="9144000" cy="216429"/>
            </a:xfrm>
            <a:prstGeom prst="rect">
              <a:avLst/>
            </a:prstGeom>
            <a:solidFill>
              <a:srgbClr val="999F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prstClr val="white"/>
                </a:solidFill>
              </a:endParaRPr>
            </a:p>
          </p:txBody>
        </p:sp>
      </p:grpSp>
      <p:sp>
        <p:nvSpPr>
          <p:cNvPr id="8" name="Title 1"/>
          <p:cNvSpPr txBox="1">
            <a:spLocks/>
          </p:cNvSpPr>
          <p:nvPr/>
        </p:nvSpPr>
        <p:spPr>
          <a:xfrm>
            <a:off x="323528" y="404664"/>
            <a:ext cx="8229600" cy="884348"/>
          </a:xfrm>
          <a:prstGeom prst="rect">
            <a:avLst/>
          </a:prstGeom>
        </p:spPr>
        <p:txBody>
          <a:bodyP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5000" dirty="0">
                <a:solidFill>
                  <a:srgbClr val="425426"/>
                </a:solidFill>
                <a:latin typeface="Calibri" pitchFamily="34" charset="0"/>
                <a:cs typeface="Calibri" pitchFamily="34" charset="0"/>
              </a:rPr>
              <a:t>How can Salix help?</a:t>
            </a:r>
          </a:p>
          <a:p>
            <a:pPr algn="l"/>
            <a:endParaRPr lang="en-GB" sz="5000" dirty="0">
              <a:solidFill>
                <a:srgbClr val="425426"/>
              </a:solidFill>
            </a:endParaRPr>
          </a:p>
        </p:txBody>
      </p:sp>
      <p:sp>
        <p:nvSpPr>
          <p:cNvPr id="11" name="Content Placeholder 2"/>
          <p:cNvSpPr txBox="1">
            <a:spLocks/>
          </p:cNvSpPr>
          <p:nvPr/>
        </p:nvSpPr>
        <p:spPr>
          <a:xfrm>
            <a:off x="492303" y="1772816"/>
            <a:ext cx="8363272" cy="3528392"/>
          </a:xfrm>
          <a:prstGeom prst="rect">
            <a:avLst/>
          </a:prstGeom>
        </p:spPr>
        <p:txBody>
          <a:bodyPr>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lnSpc>
                <a:spcPct val="150000"/>
              </a:lnSpc>
              <a:spcAft>
                <a:spcPts val="1200"/>
              </a:spcAft>
              <a:buBlip>
                <a:blip r:embed="rId4"/>
              </a:buBlip>
            </a:pPr>
            <a:r>
              <a:rPr lang="en-GB" sz="2800" dirty="0">
                <a:solidFill>
                  <a:srgbClr val="425426"/>
                </a:solidFill>
              </a:rPr>
              <a:t> Making a difference since 2004</a:t>
            </a:r>
          </a:p>
          <a:p>
            <a:pPr algn="l">
              <a:lnSpc>
                <a:spcPct val="150000"/>
              </a:lnSpc>
              <a:spcAft>
                <a:spcPts val="1200"/>
              </a:spcAft>
              <a:buBlip>
                <a:blip r:embed="rId4"/>
              </a:buBlip>
            </a:pPr>
            <a:r>
              <a:rPr lang="en-GB" sz="2800" dirty="0">
                <a:solidFill>
                  <a:srgbClr val="425426"/>
                </a:solidFill>
              </a:rPr>
              <a:t> 100% interest-free capital finance for the public sector</a:t>
            </a:r>
          </a:p>
          <a:p>
            <a:pPr algn="l">
              <a:lnSpc>
                <a:spcPct val="150000"/>
              </a:lnSpc>
              <a:spcAft>
                <a:spcPts val="1200"/>
              </a:spcAft>
              <a:buBlip>
                <a:blip r:embed="rId4"/>
              </a:buBlip>
            </a:pPr>
            <a:r>
              <a:rPr lang="en-GB" sz="2800" dirty="0">
                <a:solidFill>
                  <a:srgbClr val="425426"/>
                </a:solidFill>
              </a:rPr>
              <a:t> Over 100 technologies funded</a:t>
            </a:r>
          </a:p>
        </p:txBody>
      </p:sp>
    </p:spTree>
    <p:extLst>
      <p:ext uri="{BB962C8B-B14F-4D97-AF65-F5344CB8AC3E}">
        <p14:creationId xmlns:p14="http://schemas.microsoft.com/office/powerpoint/2010/main" val="2440526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180408"/>
            <a:ext cx="9189053" cy="1187287"/>
          </a:xfrm>
          <a:prstGeom prst="rect">
            <a:avLst/>
          </a:prstGeom>
          <a:solidFill>
            <a:srgbClr val="989F3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cs typeface="Calibri" pitchFamily="34" charset="0"/>
            </a:endParaRPr>
          </a:p>
        </p:txBody>
      </p:sp>
      <p:sp>
        <p:nvSpPr>
          <p:cNvPr id="8" name="Rectangle 7"/>
          <p:cNvSpPr/>
          <p:nvPr/>
        </p:nvSpPr>
        <p:spPr>
          <a:xfrm>
            <a:off x="-15111" y="1369922"/>
            <a:ext cx="9189053" cy="3645481"/>
          </a:xfrm>
          <a:prstGeom prst="rect">
            <a:avLst/>
          </a:prstGeom>
          <a:solidFill>
            <a:srgbClr val="4254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prstClr val="white"/>
              </a:solidFill>
              <a:cs typeface="Calibri" pitchFamily="34" charset="0"/>
            </a:endParaRPr>
          </a:p>
        </p:txBody>
      </p:sp>
      <p:sp>
        <p:nvSpPr>
          <p:cNvPr id="9" name="Rectangle 8"/>
          <p:cNvSpPr/>
          <p:nvPr/>
        </p:nvSpPr>
        <p:spPr>
          <a:xfrm>
            <a:off x="0" y="-2917"/>
            <a:ext cx="9144000" cy="216429"/>
          </a:xfrm>
          <a:prstGeom prst="rect">
            <a:avLst/>
          </a:prstGeom>
          <a:solidFill>
            <a:srgbClr val="4254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prstClr val="white"/>
              </a:solidFill>
              <a:cs typeface="Calibri" pitchFamily="34" charset="0"/>
            </a:endParaRPr>
          </a:p>
        </p:txBody>
      </p:sp>
      <p:sp>
        <p:nvSpPr>
          <p:cNvPr id="10" name="TextBox 9"/>
          <p:cNvSpPr txBox="1"/>
          <p:nvPr/>
        </p:nvSpPr>
        <p:spPr>
          <a:xfrm>
            <a:off x="300581" y="1400642"/>
            <a:ext cx="4490010" cy="3277820"/>
          </a:xfrm>
          <a:prstGeom prst="rect">
            <a:avLst/>
          </a:prstGeom>
          <a:noFill/>
        </p:spPr>
        <p:txBody>
          <a:bodyPr wrap="square" lIns="0" tIns="0" rIns="0" bIns="0" rtlCol="0">
            <a:spAutoFit/>
          </a:bodyPr>
          <a:lstStyle/>
          <a:p>
            <a:pPr defTabSz="457200">
              <a:spcAft>
                <a:spcPts val="600"/>
              </a:spcAft>
            </a:pPr>
            <a:r>
              <a:rPr lang="en-US" sz="2800" dirty="0">
                <a:solidFill>
                  <a:srgbClr val="989F3C"/>
                </a:solidFill>
                <a:cs typeface="Calibri" pitchFamily="34" charset="0"/>
              </a:rPr>
              <a:t>Project overview</a:t>
            </a:r>
          </a:p>
          <a:p>
            <a:pPr defTabSz="457200">
              <a:spcAft>
                <a:spcPts val="600"/>
              </a:spcAft>
            </a:pPr>
            <a:endParaRPr lang="en-US" sz="2800" dirty="0">
              <a:solidFill>
                <a:srgbClr val="989F3C"/>
              </a:solidFill>
              <a:cs typeface="Calibri" pitchFamily="34" charset="0"/>
            </a:endParaRPr>
          </a:p>
          <a:p>
            <a:pPr marL="342900" indent="-342900" defTabSz="457200">
              <a:buFont typeface="Arial" panose="020B0604020202020204" pitchFamily="34" charset="0"/>
              <a:buChar char="•"/>
            </a:pPr>
            <a:r>
              <a:rPr lang="en-GB" sz="2100" dirty="0">
                <a:solidFill>
                  <a:prstClr val="white"/>
                </a:solidFill>
                <a:cs typeface="Calibri" pitchFamily="34" charset="0"/>
              </a:rPr>
              <a:t>The project cost £13,627</a:t>
            </a:r>
          </a:p>
          <a:p>
            <a:pPr marL="342900" indent="-342900" defTabSz="457200">
              <a:buFont typeface="Arial" panose="020B0604020202020204" pitchFamily="34" charset="0"/>
              <a:buChar char="•"/>
            </a:pPr>
            <a:endParaRPr lang="en-GB" sz="2100" dirty="0">
              <a:solidFill>
                <a:prstClr val="white"/>
              </a:solidFill>
              <a:cs typeface="Calibri" pitchFamily="34" charset="0"/>
            </a:endParaRPr>
          </a:p>
          <a:p>
            <a:pPr marL="342900" indent="-342900" defTabSz="457200">
              <a:buFont typeface="Arial" panose="020B0604020202020204" pitchFamily="34" charset="0"/>
              <a:buChar char="•"/>
            </a:pPr>
            <a:r>
              <a:rPr lang="en-GB" sz="2100" dirty="0">
                <a:solidFill>
                  <a:prstClr val="white"/>
                </a:solidFill>
                <a:cs typeface="Calibri" pitchFamily="34" charset="0"/>
              </a:rPr>
              <a:t>£12,946 Salix loan  </a:t>
            </a:r>
          </a:p>
          <a:p>
            <a:pPr marL="342900" indent="-342900" defTabSz="457200">
              <a:buFont typeface="Arial" panose="020B0604020202020204" pitchFamily="34" charset="0"/>
              <a:buChar char="•"/>
            </a:pPr>
            <a:endParaRPr lang="en-GB" sz="2100" dirty="0">
              <a:solidFill>
                <a:prstClr val="white"/>
              </a:solidFill>
              <a:cs typeface="Calibri" pitchFamily="34" charset="0"/>
            </a:endParaRPr>
          </a:p>
          <a:p>
            <a:pPr marL="342900" indent="-342900" defTabSz="457200">
              <a:buFont typeface="Arial" panose="020B0604020202020204" pitchFamily="34" charset="0"/>
              <a:buChar char="•"/>
            </a:pPr>
            <a:r>
              <a:rPr lang="en-GB" sz="2100" dirty="0">
                <a:solidFill>
                  <a:prstClr val="white"/>
                </a:solidFill>
                <a:cs typeface="Calibri" pitchFamily="34" charset="0"/>
              </a:rPr>
              <a:t>Solar PV project</a:t>
            </a:r>
          </a:p>
          <a:p>
            <a:pPr defTabSz="457200"/>
            <a:endParaRPr lang="en-GB" sz="2100" dirty="0">
              <a:solidFill>
                <a:prstClr val="white"/>
              </a:solidFill>
              <a:cs typeface="Calibri" pitchFamily="34" charset="0"/>
            </a:endParaRPr>
          </a:p>
          <a:p>
            <a:pPr defTabSz="457200"/>
            <a:endParaRPr lang="en-GB" sz="2100" dirty="0">
              <a:solidFill>
                <a:prstClr val="white"/>
              </a:solidFill>
              <a:cs typeface="Calibri" pitchFamily="34" charset="0"/>
            </a:endParaRPr>
          </a:p>
        </p:txBody>
      </p:sp>
      <p:sp>
        <p:nvSpPr>
          <p:cNvPr id="11" name="Title 1"/>
          <p:cNvSpPr>
            <a:spLocks noGrp="1"/>
          </p:cNvSpPr>
          <p:nvPr>
            <p:ph type="title"/>
          </p:nvPr>
        </p:nvSpPr>
        <p:spPr>
          <a:xfrm>
            <a:off x="266689" y="224695"/>
            <a:ext cx="8229600" cy="1143000"/>
          </a:xfrm>
        </p:spPr>
        <p:txBody>
          <a:bodyPr>
            <a:noAutofit/>
          </a:bodyPr>
          <a:lstStyle/>
          <a:p>
            <a:pPr algn="l"/>
            <a:r>
              <a:rPr lang="en-GB" sz="4000" dirty="0">
                <a:solidFill>
                  <a:schemeClr val="bg1"/>
                </a:solidFill>
                <a:latin typeface="Calibri" pitchFamily="34" charset="0"/>
                <a:cs typeface="Calibri" pitchFamily="34" charset="0"/>
              </a:rPr>
              <a:t>Norland CE School</a:t>
            </a:r>
            <a:endParaRPr lang="en-US" sz="4000" dirty="0">
              <a:solidFill>
                <a:schemeClr val="bg1"/>
              </a:solidFill>
              <a:latin typeface="Calibri" pitchFamily="34" charset="0"/>
              <a:cs typeface="Calibri" pitchFamily="34" charset="0"/>
            </a:endParaRPr>
          </a:p>
        </p:txBody>
      </p:sp>
      <p:sp>
        <p:nvSpPr>
          <p:cNvPr id="15" name="Rectangle 14"/>
          <p:cNvSpPr/>
          <p:nvPr/>
        </p:nvSpPr>
        <p:spPr>
          <a:xfrm>
            <a:off x="-3084" y="5013176"/>
            <a:ext cx="9153250" cy="1844824"/>
          </a:xfrm>
          <a:prstGeom prst="rect">
            <a:avLst/>
          </a:prstGeom>
          <a:solidFill>
            <a:srgbClr val="989F3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cs typeface="Calibri" pitchFamily="34" charset="0"/>
            </a:endParaRPr>
          </a:p>
        </p:txBody>
      </p:sp>
      <p:grpSp>
        <p:nvGrpSpPr>
          <p:cNvPr id="2" name="Group 1"/>
          <p:cNvGrpSpPr/>
          <p:nvPr/>
        </p:nvGrpSpPr>
        <p:grpSpPr>
          <a:xfrm>
            <a:off x="-4522" y="5102527"/>
            <a:ext cx="9144000" cy="360040"/>
            <a:chOff x="6166" y="5013176"/>
            <a:chExt cx="9144000" cy="360040"/>
          </a:xfrm>
        </p:grpSpPr>
        <p:sp>
          <p:nvSpPr>
            <p:cNvPr id="16" name="Rectangle 15"/>
            <p:cNvSpPr/>
            <p:nvPr/>
          </p:nvSpPr>
          <p:spPr>
            <a:xfrm>
              <a:off x="6166" y="5013176"/>
              <a:ext cx="9144000" cy="360040"/>
            </a:xfrm>
            <a:prstGeom prst="rect">
              <a:avLst/>
            </a:prstGeom>
            <a:solidFill>
              <a:srgbClr val="4254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prstClr val="white"/>
                </a:solidFill>
                <a:cs typeface="Calibri" pitchFamily="34" charset="0"/>
              </a:endParaRPr>
            </a:p>
          </p:txBody>
        </p:sp>
        <p:sp>
          <p:nvSpPr>
            <p:cNvPr id="18" name="TextBox 17"/>
            <p:cNvSpPr txBox="1"/>
            <p:nvPr/>
          </p:nvSpPr>
          <p:spPr>
            <a:xfrm>
              <a:off x="179512" y="5029057"/>
              <a:ext cx="5933986" cy="261610"/>
            </a:xfrm>
            <a:prstGeom prst="rect">
              <a:avLst/>
            </a:prstGeom>
            <a:noFill/>
          </p:spPr>
          <p:txBody>
            <a:bodyPr wrap="square" lIns="0" tIns="0" rIns="0" bIns="0" rtlCol="0">
              <a:spAutoFit/>
            </a:bodyPr>
            <a:lstStyle/>
            <a:p>
              <a:pPr defTabSz="457200">
                <a:spcAft>
                  <a:spcPts val="600"/>
                </a:spcAft>
              </a:pPr>
              <a:r>
                <a:rPr lang="en-GB" sz="1700" dirty="0">
                  <a:solidFill>
                    <a:prstClr val="white"/>
                  </a:solidFill>
                  <a:cs typeface="Calibri" pitchFamily="34" charset="0"/>
                </a:rPr>
                <a:t>Estimated Savings* </a:t>
              </a:r>
            </a:p>
          </p:txBody>
        </p:sp>
      </p:grpSp>
      <p:sp>
        <p:nvSpPr>
          <p:cNvPr id="19" name="TextBox 18"/>
          <p:cNvSpPr txBox="1"/>
          <p:nvPr/>
        </p:nvSpPr>
        <p:spPr>
          <a:xfrm>
            <a:off x="422741" y="5503868"/>
            <a:ext cx="2041737" cy="1123384"/>
          </a:xfrm>
          <a:prstGeom prst="rect">
            <a:avLst/>
          </a:prstGeom>
          <a:noFill/>
        </p:spPr>
        <p:txBody>
          <a:bodyPr wrap="square" lIns="0" tIns="0" rIns="0" bIns="0" rtlCol="0">
            <a:spAutoFit/>
          </a:bodyPr>
          <a:lstStyle/>
          <a:p>
            <a:pPr defTabSz="457200">
              <a:spcAft>
                <a:spcPts val="600"/>
              </a:spcAft>
            </a:pPr>
            <a:r>
              <a:rPr lang="en-GB" dirty="0">
                <a:solidFill>
                  <a:prstClr val="white"/>
                </a:solidFill>
                <a:cs typeface="Calibri" pitchFamily="34" charset="0"/>
              </a:rPr>
              <a:t>Annual savings</a:t>
            </a:r>
          </a:p>
          <a:p>
            <a:pPr defTabSz="457200">
              <a:spcAft>
                <a:spcPts val="600"/>
              </a:spcAft>
            </a:pPr>
            <a:r>
              <a:rPr lang="en-GB" sz="2500" dirty="0">
                <a:solidFill>
                  <a:srgbClr val="425426"/>
                </a:solidFill>
                <a:cs typeface="Calibri" pitchFamily="34" charset="0"/>
              </a:rPr>
              <a:t>   £1,618</a:t>
            </a:r>
          </a:p>
          <a:p>
            <a:pPr defTabSz="457200">
              <a:spcAft>
                <a:spcPts val="600"/>
              </a:spcAft>
            </a:pPr>
            <a:endParaRPr lang="en-GB" sz="2000" dirty="0">
              <a:solidFill>
                <a:prstClr val="white"/>
              </a:solidFill>
              <a:cs typeface="Calibri" pitchFamily="34" charset="0"/>
            </a:endParaRPr>
          </a:p>
        </p:txBody>
      </p:sp>
      <p:sp>
        <p:nvSpPr>
          <p:cNvPr id="20" name="TextBox 19"/>
          <p:cNvSpPr txBox="1"/>
          <p:nvPr/>
        </p:nvSpPr>
        <p:spPr>
          <a:xfrm>
            <a:off x="2339752" y="5427125"/>
            <a:ext cx="2041737" cy="769441"/>
          </a:xfrm>
          <a:prstGeom prst="rect">
            <a:avLst/>
          </a:prstGeom>
          <a:noFill/>
        </p:spPr>
        <p:txBody>
          <a:bodyPr wrap="square" lIns="0" tIns="0" rIns="0" bIns="0" rtlCol="0">
            <a:spAutoFit/>
          </a:bodyPr>
          <a:lstStyle/>
          <a:p>
            <a:pPr defTabSz="457200">
              <a:spcAft>
                <a:spcPts val="600"/>
              </a:spcAft>
            </a:pPr>
            <a:r>
              <a:rPr lang="en-GB" dirty="0">
                <a:solidFill>
                  <a:prstClr val="white"/>
                </a:solidFill>
                <a:cs typeface="Calibri" pitchFamily="34" charset="0"/>
              </a:rPr>
              <a:t>Annual tCO</a:t>
            </a:r>
            <a:r>
              <a:rPr lang="en-GB" baseline="-25000" dirty="0">
                <a:solidFill>
                  <a:prstClr val="white"/>
                </a:solidFill>
                <a:cs typeface="Calibri" pitchFamily="34" charset="0"/>
              </a:rPr>
              <a:t>2</a:t>
            </a:r>
            <a:r>
              <a:rPr lang="en-GB" sz="2500" dirty="0">
                <a:solidFill>
                  <a:srgbClr val="425426"/>
                </a:solidFill>
                <a:cs typeface="Calibri" pitchFamily="34" charset="0"/>
              </a:rPr>
              <a:t> </a:t>
            </a:r>
            <a:r>
              <a:rPr lang="en-GB" dirty="0">
                <a:solidFill>
                  <a:prstClr val="white"/>
                </a:solidFill>
                <a:cs typeface="Calibri" pitchFamily="34" charset="0"/>
              </a:rPr>
              <a:t>savings </a:t>
            </a:r>
            <a:r>
              <a:rPr lang="en-GB" sz="2500" dirty="0">
                <a:solidFill>
                  <a:srgbClr val="425426"/>
                </a:solidFill>
                <a:cs typeface="Calibri" pitchFamily="34" charset="0"/>
              </a:rPr>
              <a:t>                      		4</a:t>
            </a:r>
            <a:endParaRPr lang="en-GB" sz="2000" dirty="0">
              <a:solidFill>
                <a:prstClr val="white"/>
              </a:solidFill>
              <a:cs typeface="Calibri" pitchFamily="34" charset="0"/>
            </a:endParaRPr>
          </a:p>
        </p:txBody>
      </p:sp>
      <p:sp>
        <p:nvSpPr>
          <p:cNvPr id="21" name="TextBox 20"/>
          <p:cNvSpPr txBox="1"/>
          <p:nvPr/>
        </p:nvSpPr>
        <p:spPr>
          <a:xfrm>
            <a:off x="4932040" y="5495514"/>
            <a:ext cx="1551535" cy="1123384"/>
          </a:xfrm>
          <a:prstGeom prst="rect">
            <a:avLst/>
          </a:prstGeom>
          <a:noFill/>
        </p:spPr>
        <p:txBody>
          <a:bodyPr wrap="square" lIns="0" tIns="0" rIns="0" bIns="0" rtlCol="0">
            <a:spAutoFit/>
          </a:bodyPr>
          <a:lstStyle/>
          <a:p>
            <a:pPr defTabSz="457200">
              <a:spcAft>
                <a:spcPts val="600"/>
              </a:spcAft>
            </a:pPr>
            <a:r>
              <a:rPr lang="en-GB" dirty="0">
                <a:solidFill>
                  <a:prstClr val="white"/>
                </a:solidFill>
                <a:cs typeface="Calibri" pitchFamily="34" charset="0"/>
              </a:rPr>
              <a:t>Lifetime Savings</a:t>
            </a:r>
          </a:p>
          <a:p>
            <a:pPr defTabSz="457200">
              <a:spcAft>
                <a:spcPts val="600"/>
              </a:spcAft>
            </a:pPr>
            <a:r>
              <a:rPr lang="en-GB" sz="2500" dirty="0">
                <a:solidFill>
                  <a:srgbClr val="425426"/>
                </a:solidFill>
                <a:cs typeface="Calibri" pitchFamily="34" charset="0"/>
              </a:rPr>
              <a:t>£36,412</a:t>
            </a:r>
          </a:p>
          <a:p>
            <a:pPr defTabSz="457200">
              <a:spcAft>
                <a:spcPts val="600"/>
              </a:spcAft>
            </a:pPr>
            <a:endParaRPr lang="en-GB" sz="2000" dirty="0">
              <a:solidFill>
                <a:prstClr val="white"/>
              </a:solidFill>
              <a:cs typeface="Calibri" pitchFamily="34" charset="0"/>
            </a:endParaRPr>
          </a:p>
        </p:txBody>
      </p:sp>
      <p:sp>
        <p:nvSpPr>
          <p:cNvPr id="22" name="TextBox 21"/>
          <p:cNvSpPr txBox="1"/>
          <p:nvPr/>
        </p:nvSpPr>
        <p:spPr>
          <a:xfrm>
            <a:off x="7175821" y="5499202"/>
            <a:ext cx="1792029" cy="738664"/>
          </a:xfrm>
          <a:prstGeom prst="rect">
            <a:avLst/>
          </a:prstGeom>
          <a:noFill/>
        </p:spPr>
        <p:txBody>
          <a:bodyPr wrap="square" lIns="0" tIns="0" rIns="0" bIns="0" rtlCol="0">
            <a:spAutoFit/>
          </a:bodyPr>
          <a:lstStyle/>
          <a:p>
            <a:pPr defTabSz="457200">
              <a:spcAft>
                <a:spcPts val="600"/>
              </a:spcAft>
            </a:pPr>
            <a:r>
              <a:rPr lang="en-GB" dirty="0">
                <a:solidFill>
                  <a:prstClr val="white"/>
                </a:solidFill>
                <a:cs typeface="Calibri" pitchFamily="34" charset="0"/>
              </a:rPr>
              <a:t>Project payback</a:t>
            </a:r>
          </a:p>
          <a:p>
            <a:pPr defTabSz="457200">
              <a:spcAft>
                <a:spcPts val="600"/>
              </a:spcAft>
            </a:pPr>
            <a:r>
              <a:rPr lang="en-GB" sz="2500" dirty="0">
                <a:solidFill>
                  <a:srgbClr val="425426"/>
                </a:solidFill>
                <a:cs typeface="Calibri" pitchFamily="34" charset="0"/>
              </a:rPr>
              <a:t>  8 years</a:t>
            </a:r>
            <a:endParaRPr lang="en-GB" sz="2000" dirty="0">
              <a:solidFill>
                <a:prstClr val="white"/>
              </a:solidFill>
              <a:cs typeface="Calibri" pitchFamily="34" charset="0"/>
            </a:endParaRPr>
          </a:p>
        </p:txBody>
      </p:sp>
      <p:cxnSp>
        <p:nvCxnSpPr>
          <p:cNvPr id="3" name="Straight Connector 2"/>
          <p:cNvCxnSpPr/>
          <p:nvPr/>
        </p:nvCxnSpPr>
        <p:spPr>
          <a:xfrm>
            <a:off x="2123728" y="5519098"/>
            <a:ext cx="0" cy="73866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6804248" y="5499202"/>
            <a:ext cx="0" cy="73866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4572000" y="5519098"/>
            <a:ext cx="0" cy="73866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6166" y="6381328"/>
            <a:ext cx="9144000" cy="360040"/>
          </a:xfrm>
          <a:prstGeom prst="rect">
            <a:avLst/>
          </a:prstGeom>
          <a:solidFill>
            <a:srgbClr val="4254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prstClr val="white"/>
              </a:solidFill>
              <a:cs typeface="Calibri" pitchFamily="34" charset="0"/>
            </a:endParaRPr>
          </a:p>
        </p:txBody>
      </p:sp>
      <p:sp>
        <p:nvSpPr>
          <p:cNvPr id="17" name="TextBox 16"/>
          <p:cNvSpPr txBox="1"/>
          <p:nvPr/>
        </p:nvSpPr>
        <p:spPr>
          <a:xfrm>
            <a:off x="179512" y="6453626"/>
            <a:ext cx="8539380" cy="184666"/>
          </a:xfrm>
          <a:prstGeom prst="rect">
            <a:avLst/>
          </a:prstGeom>
          <a:noFill/>
        </p:spPr>
        <p:txBody>
          <a:bodyPr wrap="square" lIns="0" tIns="0" rIns="0" bIns="0" rtlCol="0">
            <a:spAutoFit/>
          </a:bodyPr>
          <a:lstStyle/>
          <a:p>
            <a:pPr defTabSz="457200">
              <a:spcAft>
                <a:spcPts val="600"/>
              </a:spcAft>
            </a:pPr>
            <a:r>
              <a:rPr lang="en-GB" sz="1200" b="1" dirty="0">
                <a:solidFill>
                  <a:prstClr val="white"/>
                </a:solidFill>
                <a:cs typeface="Calibri" pitchFamily="34" charset="0"/>
              </a:rPr>
              <a:t>* Calculated using emissions factors published by government in 2017 for carbon </a:t>
            </a:r>
            <a:r>
              <a:rPr lang="en-GB" sz="1200" b="1" dirty="0" err="1">
                <a:solidFill>
                  <a:prstClr val="white"/>
                </a:solidFill>
                <a:cs typeface="Calibri" pitchFamily="34" charset="0"/>
              </a:rPr>
              <a:t>footprinting</a:t>
            </a:r>
            <a:r>
              <a:rPr lang="en-GB" sz="1200" b="1" dirty="0">
                <a:solidFill>
                  <a:prstClr val="white"/>
                </a:solidFill>
                <a:cs typeface="Calibri" pitchFamily="34" charset="0"/>
              </a:rPr>
              <a:t> purposes</a:t>
            </a:r>
          </a:p>
        </p:txBody>
      </p:sp>
      <p:pic>
        <p:nvPicPr>
          <p:cNvPr id="12" name="Picture 11">
            <a:extLst>
              <a:ext uri="{FF2B5EF4-FFF2-40B4-BE49-F238E27FC236}">
                <a16:creationId xmlns:a16="http://schemas.microsoft.com/office/drawing/2014/main" id="{4AD13813-AF2A-4793-8322-7ED2CF3C086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59973" y="1640669"/>
            <a:ext cx="4488550" cy="3198259"/>
          </a:xfrm>
          <a:prstGeom prst="rect">
            <a:avLst/>
          </a:prstGeom>
        </p:spPr>
      </p:pic>
      <p:pic>
        <p:nvPicPr>
          <p:cNvPr id="13" name="Picture 5" descr="Image result for norland CE school logo">
            <a:extLst>
              <a:ext uri="{FF2B5EF4-FFF2-40B4-BE49-F238E27FC236}">
                <a16:creationId xmlns:a16="http://schemas.microsoft.com/office/drawing/2014/main" id="{570B5925-F043-4C1E-A547-793BB5F2241E}"/>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874" t="2565" r="5455" b="2986"/>
          <a:stretch/>
        </p:blipFill>
        <p:spPr bwMode="auto">
          <a:xfrm>
            <a:off x="6896172" y="180408"/>
            <a:ext cx="1175663" cy="12112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2813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180408"/>
            <a:ext cx="9189053" cy="1187287"/>
          </a:xfrm>
          <a:prstGeom prst="rect">
            <a:avLst/>
          </a:prstGeom>
          <a:solidFill>
            <a:srgbClr val="989F3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cs typeface="Calibri" pitchFamily="34" charset="0"/>
            </a:endParaRPr>
          </a:p>
        </p:txBody>
      </p:sp>
      <p:sp>
        <p:nvSpPr>
          <p:cNvPr id="8" name="Rectangle 7"/>
          <p:cNvSpPr/>
          <p:nvPr/>
        </p:nvSpPr>
        <p:spPr>
          <a:xfrm>
            <a:off x="-1" y="1367695"/>
            <a:ext cx="9150167" cy="3645481"/>
          </a:xfrm>
          <a:prstGeom prst="rect">
            <a:avLst/>
          </a:prstGeom>
          <a:solidFill>
            <a:srgbClr val="4254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prstClr val="white"/>
              </a:solidFill>
              <a:cs typeface="Calibri" pitchFamily="34" charset="0"/>
            </a:endParaRPr>
          </a:p>
        </p:txBody>
      </p:sp>
      <p:sp>
        <p:nvSpPr>
          <p:cNvPr id="9" name="Rectangle 8"/>
          <p:cNvSpPr/>
          <p:nvPr/>
        </p:nvSpPr>
        <p:spPr>
          <a:xfrm>
            <a:off x="0" y="-2917"/>
            <a:ext cx="9144000" cy="216429"/>
          </a:xfrm>
          <a:prstGeom prst="rect">
            <a:avLst/>
          </a:prstGeom>
          <a:solidFill>
            <a:srgbClr val="4254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prstClr val="white"/>
              </a:solidFill>
              <a:cs typeface="Calibri" pitchFamily="34" charset="0"/>
            </a:endParaRPr>
          </a:p>
        </p:txBody>
      </p:sp>
      <p:sp>
        <p:nvSpPr>
          <p:cNvPr id="10" name="TextBox 9"/>
          <p:cNvSpPr txBox="1"/>
          <p:nvPr/>
        </p:nvSpPr>
        <p:spPr>
          <a:xfrm>
            <a:off x="298015" y="1423961"/>
            <a:ext cx="4490010" cy="3416320"/>
          </a:xfrm>
          <a:prstGeom prst="rect">
            <a:avLst/>
          </a:prstGeom>
          <a:noFill/>
        </p:spPr>
        <p:txBody>
          <a:bodyPr wrap="square" lIns="0" tIns="0" rIns="0" bIns="0" rtlCol="0">
            <a:spAutoFit/>
          </a:bodyPr>
          <a:lstStyle/>
          <a:p>
            <a:pPr defTabSz="457200">
              <a:spcAft>
                <a:spcPts val="600"/>
              </a:spcAft>
            </a:pPr>
            <a:r>
              <a:rPr lang="en-US" sz="2800" dirty="0">
                <a:solidFill>
                  <a:srgbClr val="989F3C"/>
                </a:solidFill>
                <a:cs typeface="Calibri" pitchFamily="34" charset="0"/>
              </a:rPr>
              <a:t>Project overview</a:t>
            </a:r>
          </a:p>
          <a:p>
            <a:pPr defTabSz="457200"/>
            <a:r>
              <a:rPr lang="en-GB" sz="2100" dirty="0">
                <a:solidFill>
                  <a:prstClr val="white"/>
                </a:solidFill>
                <a:cs typeface="Calibri" pitchFamily="34" charset="0"/>
              </a:rPr>
              <a:t>£77,965 loan</a:t>
            </a:r>
          </a:p>
          <a:p>
            <a:pPr defTabSz="457200"/>
            <a:endParaRPr lang="en-GB" sz="2100" dirty="0">
              <a:solidFill>
                <a:prstClr val="white"/>
              </a:solidFill>
              <a:cs typeface="Calibri" pitchFamily="34" charset="0"/>
            </a:endParaRPr>
          </a:p>
          <a:p>
            <a:pPr defTabSz="457200"/>
            <a:r>
              <a:rPr lang="en-GB" sz="2100" dirty="0">
                <a:solidFill>
                  <a:prstClr val="white"/>
                </a:solidFill>
                <a:cs typeface="Calibri" pitchFamily="34" charset="0"/>
              </a:rPr>
              <a:t>Estimated 40% reduction in energy consumption</a:t>
            </a:r>
          </a:p>
          <a:p>
            <a:pPr defTabSz="457200"/>
            <a:endParaRPr lang="en-GB" sz="2100" dirty="0">
              <a:solidFill>
                <a:prstClr val="white"/>
              </a:solidFill>
              <a:cs typeface="Calibri" pitchFamily="34" charset="0"/>
            </a:endParaRPr>
          </a:p>
          <a:p>
            <a:pPr marL="342900" indent="-342900" defTabSz="457200">
              <a:buFont typeface="Arial" panose="020B0604020202020204" pitchFamily="34" charset="0"/>
              <a:buChar char="•"/>
            </a:pPr>
            <a:r>
              <a:rPr lang="en-GB" sz="2100" dirty="0">
                <a:solidFill>
                  <a:prstClr val="white"/>
                </a:solidFill>
                <a:cs typeface="Calibri" pitchFamily="34" charset="0"/>
              </a:rPr>
              <a:t>LED</a:t>
            </a:r>
          </a:p>
          <a:p>
            <a:pPr marL="342900" indent="-342900" defTabSz="457200">
              <a:buFont typeface="Arial" panose="020B0604020202020204" pitchFamily="34" charset="0"/>
              <a:buChar char="•"/>
            </a:pPr>
            <a:r>
              <a:rPr lang="en-GB" sz="2100" dirty="0">
                <a:solidFill>
                  <a:prstClr val="white"/>
                </a:solidFill>
                <a:cs typeface="Calibri" pitchFamily="34" charset="0"/>
              </a:rPr>
              <a:t>Pipework insulation</a:t>
            </a:r>
          </a:p>
          <a:p>
            <a:pPr marL="342900" indent="-342900" defTabSz="457200">
              <a:buFont typeface="Arial" panose="020B0604020202020204" pitchFamily="34" charset="0"/>
              <a:buChar char="•"/>
            </a:pPr>
            <a:r>
              <a:rPr lang="en-GB" sz="2100" dirty="0">
                <a:solidFill>
                  <a:prstClr val="white"/>
                </a:solidFill>
                <a:cs typeface="Calibri" pitchFamily="34" charset="0"/>
              </a:rPr>
              <a:t>Building Energy Management System</a:t>
            </a:r>
          </a:p>
          <a:p>
            <a:pPr marL="342900" indent="-342900" defTabSz="457200">
              <a:buFont typeface="Arial" panose="020B0604020202020204" pitchFamily="34" charset="0"/>
              <a:buChar char="•"/>
            </a:pPr>
            <a:r>
              <a:rPr lang="en-GB" sz="2100" dirty="0">
                <a:solidFill>
                  <a:prstClr val="white"/>
                </a:solidFill>
                <a:cs typeface="Calibri" pitchFamily="34" charset="0"/>
              </a:rPr>
              <a:t>Draught proofing</a:t>
            </a:r>
          </a:p>
        </p:txBody>
      </p:sp>
      <p:sp>
        <p:nvSpPr>
          <p:cNvPr id="11" name="Title 1"/>
          <p:cNvSpPr>
            <a:spLocks noGrp="1"/>
          </p:cNvSpPr>
          <p:nvPr>
            <p:ph type="title"/>
          </p:nvPr>
        </p:nvSpPr>
        <p:spPr>
          <a:xfrm>
            <a:off x="266689" y="224695"/>
            <a:ext cx="8229600" cy="1143000"/>
          </a:xfrm>
        </p:spPr>
        <p:txBody>
          <a:bodyPr>
            <a:noAutofit/>
          </a:bodyPr>
          <a:lstStyle/>
          <a:p>
            <a:pPr algn="l"/>
            <a:r>
              <a:rPr lang="en-US" sz="4000" dirty="0">
                <a:solidFill>
                  <a:schemeClr val="bg1"/>
                </a:solidFill>
                <a:latin typeface="Calibri" pitchFamily="34" charset="0"/>
                <a:cs typeface="Calibri" pitchFamily="34" charset="0"/>
              </a:rPr>
              <a:t>Dryden School case study</a:t>
            </a:r>
          </a:p>
        </p:txBody>
      </p:sp>
      <p:sp>
        <p:nvSpPr>
          <p:cNvPr id="15" name="Rectangle 14"/>
          <p:cNvSpPr/>
          <p:nvPr/>
        </p:nvSpPr>
        <p:spPr>
          <a:xfrm>
            <a:off x="-3084" y="5013176"/>
            <a:ext cx="9153250" cy="1844824"/>
          </a:xfrm>
          <a:prstGeom prst="rect">
            <a:avLst/>
          </a:prstGeom>
          <a:solidFill>
            <a:srgbClr val="989F3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cs typeface="Calibri" pitchFamily="34" charset="0"/>
            </a:endParaRPr>
          </a:p>
        </p:txBody>
      </p:sp>
      <p:grpSp>
        <p:nvGrpSpPr>
          <p:cNvPr id="2" name="Group 1"/>
          <p:cNvGrpSpPr/>
          <p:nvPr/>
        </p:nvGrpSpPr>
        <p:grpSpPr>
          <a:xfrm>
            <a:off x="-4522" y="5102527"/>
            <a:ext cx="9144000" cy="360040"/>
            <a:chOff x="6166" y="5013176"/>
            <a:chExt cx="9144000" cy="360040"/>
          </a:xfrm>
        </p:grpSpPr>
        <p:sp>
          <p:nvSpPr>
            <p:cNvPr id="16" name="Rectangle 15"/>
            <p:cNvSpPr/>
            <p:nvPr/>
          </p:nvSpPr>
          <p:spPr>
            <a:xfrm>
              <a:off x="6166" y="5013176"/>
              <a:ext cx="9144000" cy="360040"/>
            </a:xfrm>
            <a:prstGeom prst="rect">
              <a:avLst/>
            </a:prstGeom>
            <a:solidFill>
              <a:srgbClr val="4254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prstClr val="white"/>
                </a:solidFill>
                <a:cs typeface="Calibri" pitchFamily="34" charset="0"/>
              </a:endParaRPr>
            </a:p>
          </p:txBody>
        </p:sp>
        <p:sp>
          <p:nvSpPr>
            <p:cNvPr id="18" name="TextBox 17"/>
            <p:cNvSpPr txBox="1"/>
            <p:nvPr/>
          </p:nvSpPr>
          <p:spPr>
            <a:xfrm>
              <a:off x="179512" y="5029057"/>
              <a:ext cx="5933986" cy="261610"/>
            </a:xfrm>
            <a:prstGeom prst="rect">
              <a:avLst/>
            </a:prstGeom>
            <a:noFill/>
          </p:spPr>
          <p:txBody>
            <a:bodyPr wrap="square" lIns="0" tIns="0" rIns="0" bIns="0" rtlCol="0">
              <a:spAutoFit/>
            </a:bodyPr>
            <a:lstStyle/>
            <a:p>
              <a:pPr defTabSz="457200">
                <a:spcAft>
                  <a:spcPts val="600"/>
                </a:spcAft>
              </a:pPr>
              <a:r>
                <a:rPr lang="en-GB" sz="1700" dirty="0">
                  <a:solidFill>
                    <a:prstClr val="white"/>
                  </a:solidFill>
                  <a:cs typeface="Calibri" pitchFamily="34" charset="0"/>
                </a:rPr>
                <a:t>Estimated Savings* </a:t>
              </a:r>
            </a:p>
          </p:txBody>
        </p:sp>
      </p:grpSp>
      <p:sp>
        <p:nvSpPr>
          <p:cNvPr id="19" name="TextBox 18"/>
          <p:cNvSpPr txBox="1"/>
          <p:nvPr/>
        </p:nvSpPr>
        <p:spPr>
          <a:xfrm>
            <a:off x="195164" y="5495514"/>
            <a:ext cx="2041737" cy="738664"/>
          </a:xfrm>
          <a:prstGeom prst="rect">
            <a:avLst/>
          </a:prstGeom>
          <a:noFill/>
        </p:spPr>
        <p:txBody>
          <a:bodyPr wrap="square" lIns="0" tIns="0" rIns="0" bIns="0" rtlCol="0">
            <a:spAutoFit/>
          </a:bodyPr>
          <a:lstStyle/>
          <a:p>
            <a:pPr defTabSz="457200">
              <a:spcAft>
                <a:spcPts val="600"/>
              </a:spcAft>
            </a:pPr>
            <a:r>
              <a:rPr lang="en-GB" dirty="0">
                <a:solidFill>
                  <a:prstClr val="white"/>
                </a:solidFill>
                <a:cs typeface="Calibri" pitchFamily="34" charset="0"/>
              </a:rPr>
              <a:t>Annual savings</a:t>
            </a:r>
          </a:p>
          <a:p>
            <a:pPr defTabSz="457200">
              <a:spcAft>
                <a:spcPts val="600"/>
              </a:spcAft>
            </a:pPr>
            <a:r>
              <a:rPr lang="en-GB" sz="2500" dirty="0">
                <a:solidFill>
                  <a:srgbClr val="425426"/>
                </a:solidFill>
                <a:cs typeface="Calibri" pitchFamily="34" charset="0"/>
              </a:rPr>
              <a:t>   £17,813</a:t>
            </a:r>
            <a:endParaRPr lang="en-GB" sz="2000" dirty="0">
              <a:solidFill>
                <a:prstClr val="white"/>
              </a:solidFill>
              <a:cs typeface="Calibri" pitchFamily="34" charset="0"/>
            </a:endParaRPr>
          </a:p>
        </p:txBody>
      </p:sp>
      <p:sp>
        <p:nvSpPr>
          <p:cNvPr id="20" name="TextBox 19"/>
          <p:cNvSpPr txBox="1"/>
          <p:nvPr/>
        </p:nvSpPr>
        <p:spPr>
          <a:xfrm>
            <a:off x="2339752" y="5427125"/>
            <a:ext cx="2041737" cy="769441"/>
          </a:xfrm>
          <a:prstGeom prst="rect">
            <a:avLst/>
          </a:prstGeom>
          <a:noFill/>
        </p:spPr>
        <p:txBody>
          <a:bodyPr wrap="square" lIns="0" tIns="0" rIns="0" bIns="0" rtlCol="0">
            <a:spAutoFit/>
          </a:bodyPr>
          <a:lstStyle/>
          <a:p>
            <a:pPr defTabSz="457200">
              <a:spcAft>
                <a:spcPts val="600"/>
              </a:spcAft>
            </a:pPr>
            <a:r>
              <a:rPr lang="en-GB" dirty="0">
                <a:solidFill>
                  <a:prstClr val="white"/>
                </a:solidFill>
                <a:cs typeface="Calibri" pitchFamily="34" charset="0"/>
              </a:rPr>
              <a:t>Annual tCO</a:t>
            </a:r>
            <a:r>
              <a:rPr lang="en-GB" baseline="-25000" dirty="0">
                <a:solidFill>
                  <a:prstClr val="white"/>
                </a:solidFill>
                <a:cs typeface="Calibri" pitchFamily="34" charset="0"/>
              </a:rPr>
              <a:t>2</a:t>
            </a:r>
            <a:r>
              <a:rPr lang="en-GB" sz="2500" dirty="0">
                <a:solidFill>
                  <a:srgbClr val="425426"/>
                </a:solidFill>
                <a:cs typeface="Calibri" pitchFamily="34" charset="0"/>
              </a:rPr>
              <a:t> </a:t>
            </a:r>
            <a:r>
              <a:rPr lang="en-GB" dirty="0">
                <a:solidFill>
                  <a:prstClr val="white"/>
                </a:solidFill>
                <a:cs typeface="Calibri" pitchFamily="34" charset="0"/>
              </a:rPr>
              <a:t>savings </a:t>
            </a:r>
            <a:r>
              <a:rPr lang="en-GB" sz="2500" dirty="0">
                <a:solidFill>
                  <a:srgbClr val="425426"/>
                </a:solidFill>
                <a:cs typeface="Calibri" pitchFamily="34" charset="0"/>
              </a:rPr>
              <a:t>                      		88</a:t>
            </a:r>
            <a:endParaRPr lang="en-GB" sz="2000" dirty="0">
              <a:solidFill>
                <a:prstClr val="white"/>
              </a:solidFill>
              <a:cs typeface="Calibri" pitchFamily="34" charset="0"/>
            </a:endParaRPr>
          </a:p>
        </p:txBody>
      </p:sp>
      <p:sp>
        <p:nvSpPr>
          <p:cNvPr id="21" name="TextBox 20"/>
          <p:cNvSpPr txBox="1"/>
          <p:nvPr/>
        </p:nvSpPr>
        <p:spPr>
          <a:xfrm>
            <a:off x="4975744" y="5538476"/>
            <a:ext cx="1551535" cy="738664"/>
          </a:xfrm>
          <a:prstGeom prst="rect">
            <a:avLst/>
          </a:prstGeom>
          <a:noFill/>
        </p:spPr>
        <p:txBody>
          <a:bodyPr wrap="square" lIns="0" tIns="0" rIns="0" bIns="0" rtlCol="0">
            <a:spAutoFit/>
          </a:bodyPr>
          <a:lstStyle/>
          <a:p>
            <a:pPr defTabSz="457200">
              <a:spcAft>
                <a:spcPts val="600"/>
              </a:spcAft>
            </a:pPr>
            <a:r>
              <a:rPr lang="en-GB" dirty="0">
                <a:solidFill>
                  <a:prstClr val="white"/>
                </a:solidFill>
                <a:cs typeface="Calibri" pitchFamily="34" charset="0"/>
              </a:rPr>
              <a:t>Lifetime Savings</a:t>
            </a:r>
          </a:p>
          <a:p>
            <a:pPr defTabSz="457200">
              <a:spcAft>
                <a:spcPts val="600"/>
              </a:spcAft>
            </a:pPr>
            <a:r>
              <a:rPr lang="en-GB" sz="2500" dirty="0">
                <a:solidFill>
                  <a:srgbClr val="425426"/>
                </a:solidFill>
                <a:cs typeface="Calibri" pitchFamily="34" charset="0"/>
              </a:rPr>
              <a:t>£241,838</a:t>
            </a:r>
            <a:endParaRPr lang="en-GB" sz="2000" dirty="0">
              <a:solidFill>
                <a:prstClr val="white"/>
              </a:solidFill>
              <a:cs typeface="Calibri" pitchFamily="34" charset="0"/>
            </a:endParaRPr>
          </a:p>
        </p:txBody>
      </p:sp>
      <p:sp>
        <p:nvSpPr>
          <p:cNvPr id="22" name="TextBox 21"/>
          <p:cNvSpPr txBox="1"/>
          <p:nvPr/>
        </p:nvSpPr>
        <p:spPr>
          <a:xfrm>
            <a:off x="7175821" y="5499202"/>
            <a:ext cx="1792029" cy="738664"/>
          </a:xfrm>
          <a:prstGeom prst="rect">
            <a:avLst/>
          </a:prstGeom>
          <a:noFill/>
        </p:spPr>
        <p:txBody>
          <a:bodyPr wrap="square" lIns="0" tIns="0" rIns="0" bIns="0" rtlCol="0">
            <a:spAutoFit/>
          </a:bodyPr>
          <a:lstStyle/>
          <a:p>
            <a:pPr defTabSz="457200">
              <a:spcAft>
                <a:spcPts val="600"/>
              </a:spcAft>
            </a:pPr>
            <a:r>
              <a:rPr lang="en-GB" dirty="0">
                <a:solidFill>
                  <a:prstClr val="white"/>
                </a:solidFill>
                <a:cs typeface="Calibri" pitchFamily="34" charset="0"/>
              </a:rPr>
              <a:t>Project payback</a:t>
            </a:r>
          </a:p>
          <a:p>
            <a:pPr defTabSz="457200">
              <a:spcAft>
                <a:spcPts val="600"/>
              </a:spcAft>
            </a:pPr>
            <a:r>
              <a:rPr lang="en-GB" sz="2500" dirty="0">
                <a:solidFill>
                  <a:srgbClr val="425426"/>
                </a:solidFill>
                <a:cs typeface="Calibri" pitchFamily="34" charset="0"/>
              </a:rPr>
              <a:t>  4.4 years</a:t>
            </a:r>
            <a:endParaRPr lang="en-GB" sz="2000" dirty="0">
              <a:solidFill>
                <a:prstClr val="white"/>
              </a:solidFill>
              <a:cs typeface="Calibri" pitchFamily="34" charset="0"/>
            </a:endParaRPr>
          </a:p>
        </p:txBody>
      </p:sp>
      <p:cxnSp>
        <p:nvCxnSpPr>
          <p:cNvPr id="3" name="Straight Connector 2"/>
          <p:cNvCxnSpPr/>
          <p:nvPr/>
        </p:nvCxnSpPr>
        <p:spPr>
          <a:xfrm>
            <a:off x="2123728" y="5519098"/>
            <a:ext cx="0" cy="73866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6804248" y="5499202"/>
            <a:ext cx="0" cy="73866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4572000" y="5519098"/>
            <a:ext cx="0" cy="73866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6166" y="6381328"/>
            <a:ext cx="9144000" cy="360040"/>
          </a:xfrm>
          <a:prstGeom prst="rect">
            <a:avLst/>
          </a:prstGeom>
          <a:solidFill>
            <a:srgbClr val="4254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prstClr val="white"/>
              </a:solidFill>
              <a:cs typeface="Calibri" pitchFamily="34" charset="0"/>
            </a:endParaRPr>
          </a:p>
        </p:txBody>
      </p:sp>
      <p:sp>
        <p:nvSpPr>
          <p:cNvPr id="17" name="TextBox 16"/>
          <p:cNvSpPr txBox="1"/>
          <p:nvPr/>
        </p:nvSpPr>
        <p:spPr>
          <a:xfrm>
            <a:off x="179512" y="6453626"/>
            <a:ext cx="8539380" cy="184666"/>
          </a:xfrm>
          <a:prstGeom prst="rect">
            <a:avLst/>
          </a:prstGeom>
          <a:noFill/>
        </p:spPr>
        <p:txBody>
          <a:bodyPr wrap="square" lIns="0" tIns="0" rIns="0" bIns="0" rtlCol="0">
            <a:spAutoFit/>
          </a:bodyPr>
          <a:lstStyle/>
          <a:p>
            <a:pPr defTabSz="457200">
              <a:spcAft>
                <a:spcPts val="600"/>
              </a:spcAft>
            </a:pPr>
            <a:r>
              <a:rPr lang="en-GB" sz="1200" b="1" dirty="0">
                <a:solidFill>
                  <a:prstClr val="white"/>
                </a:solidFill>
                <a:cs typeface="Calibri" pitchFamily="34" charset="0"/>
              </a:rPr>
              <a:t>* Calculated using emissions factors published by government in 2013 for carbon </a:t>
            </a:r>
            <a:r>
              <a:rPr lang="en-GB" sz="1200" b="1" dirty="0" err="1">
                <a:solidFill>
                  <a:prstClr val="white"/>
                </a:solidFill>
                <a:cs typeface="Calibri" pitchFamily="34" charset="0"/>
              </a:rPr>
              <a:t>footprinting</a:t>
            </a:r>
            <a:r>
              <a:rPr lang="en-GB" sz="1200" b="1" dirty="0">
                <a:solidFill>
                  <a:prstClr val="white"/>
                </a:solidFill>
                <a:cs typeface="Calibri" pitchFamily="34" charset="0"/>
              </a:rPr>
              <a:t> purposes</a:t>
            </a:r>
          </a:p>
        </p:txBody>
      </p:sp>
      <p:pic>
        <p:nvPicPr>
          <p:cNvPr id="1028" name="Picture 4" descr="Dryden School"/>
          <p:cNvPicPr>
            <a:picLocks noChangeAspect="1" noChangeArrowheads="1"/>
          </p:cNvPicPr>
          <p:nvPr/>
        </p:nvPicPr>
        <p:blipFill rotWithShape="1">
          <a:blip r:embed="rId3">
            <a:extLst>
              <a:ext uri="{28A0092B-C50C-407E-A947-70E740481C1C}">
                <a14:useLocalDpi xmlns:a14="http://schemas.microsoft.com/office/drawing/2010/main" val="0"/>
              </a:ext>
            </a:extLst>
          </a:blip>
          <a:srcRect l="1468" r="26052"/>
          <a:stretch/>
        </p:blipFill>
        <p:spPr bwMode="auto">
          <a:xfrm>
            <a:off x="5889064" y="313753"/>
            <a:ext cx="2891094" cy="974648"/>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p:cNvPicPr>
            <a:picLocks noChangeAspect="1" noChangeArrowheads="1"/>
          </p:cNvPicPr>
          <p:nvPr/>
        </p:nvPicPr>
        <p:blipFill rotWithShape="1">
          <a:blip r:embed="rId4">
            <a:extLst>
              <a:ext uri="{28A0092B-C50C-407E-A947-70E740481C1C}">
                <a14:useLocalDpi xmlns:a14="http://schemas.microsoft.com/office/drawing/2010/main" val="0"/>
              </a:ext>
            </a:extLst>
          </a:blip>
          <a:srcRect l="4824" r="6032"/>
          <a:stretch/>
        </p:blipFill>
        <p:spPr bwMode="auto">
          <a:xfrm>
            <a:off x="5282695" y="1700808"/>
            <a:ext cx="3786251" cy="25985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0491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0" y="-2917"/>
            <a:ext cx="9144000" cy="6860917"/>
            <a:chOff x="0" y="-2917"/>
            <a:chExt cx="9144000" cy="6860917"/>
          </a:xfrm>
        </p:grpSpPr>
        <p:sp>
          <p:nvSpPr>
            <p:cNvPr id="6" name="Rectangle 5"/>
            <p:cNvSpPr/>
            <p:nvPr/>
          </p:nvSpPr>
          <p:spPr>
            <a:xfrm>
              <a:off x="0" y="-2917"/>
              <a:ext cx="9144000" cy="216429"/>
            </a:xfrm>
            <a:prstGeom prst="rect">
              <a:avLst/>
            </a:prstGeom>
            <a:solidFill>
              <a:srgbClr val="999F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srgbClr val="999F3B"/>
                </a:solidFill>
              </a:endParaRPr>
            </a:p>
          </p:txBody>
        </p:sp>
        <p:pic>
          <p:nvPicPr>
            <p:cNvPr id="7" name="Picture 6" descr="Salex logo.jp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105099" y="5684594"/>
              <a:ext cx="3827240" cy="890561"/>
            </a:xfrm>
            <a:prstGeom prst="rect">
              <a:avLst/>
            </a:prstGeom>
            <a:ln>
              <a:noFill/>
            </a:ln>
          </p:spPr>
        </p:pic>
        <p:sp>
          <p:nvSpPr>
            <p:cNvPr id="9" name="Rectangle 8"/>
            <p:cNvSpPr/>
            <p:nvPr/>
          </p:nvSpPr>
          <p:spPr>
            <a:xfrm>
              <a:off x="0" y="6641571"/>
              <a:ext cx="9144000" cy="216429"/>
            </a:xfrm>
            <a:prstGeom prst="rect">
              <a:avLst/>
            </a:prstGeom>
            <a:solidFill>
              <a:srgbClr val="999F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prstClr val="white"/>
                </a:solidFill>
              </a:endParaRPr>
            </a:p>
          </p:txBody>
        </p:sp>
      </p:grpSp>
      <p:sp>
        <p:nvSpPr>
          <p:cNvPr id="8" name="Title 1"/>
          <p:cNvSpPr txBox="1">
            <a:spLocks/>
          </p:cNvSpPr>
          <p:nvPr/>
        </p:nvSpPr>
        <p:spPr>
          <a:xfrm>
            <a:off x="323528" y="404664"/>
            <a:ext cx="8229600" cy="884348"/>
          </a:xfrm>
          <a:prstGeom prst="rect">
            <a:avLst/>
          </a:prstGeom>
        </p:spPr>
        <p:txBody>
          <a:bodyP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5000" dirty="0">
                <a:solidFill>
                  <a:srgbClr val="425426"/>
                </a:solidFill>
                <a:latin typeface="Calibri" pitchFamily="34" charset="0"/>
                <a:cs typeface="Calibri" pitchFamily="34" charset="0"/>
              </a:rPr>
              <a:t>Switching to Low Energy</a:t>
            </a:r>
          </a:p>
          <a:p>
            <a:pPr algn="l"/>
            <a:endParaRPr lang="en-GB" sz="5000" dirty="0">
              <a:solidFill>
                <a:srgbClr val="425426"/>
              </a:solidFill>
            </a:endParaRPr>
          </a:p>
        </p:txBody>
      </p:sp>
      <p:sp>
        <p:nvSpPr>
          <p:cNvPr id="11" name="Content Placeholder 2"/>
          <p:cNvSpPr txBox="1">
            <a:spLocks/>
          </p:cNvSpPr>
          <p:nvPr/>
        </p:nvSpPr>
        <p:spPr>
          <a:xfrm>
            <a:off x="569067" y="1480164"/>
            <a:ext cx="8363272" cy="4541124"/>
          </a:xfrm>
          <a:prstGeom prst="rect">
            <a:avLst/>
          </a:prstGeom>
        </p:spPr>
        <p:txBody>
          <a:bodyPr>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lnSpc>
                <a:spcPct val="150000"/>
              </a:lnSpc>
              <a:spcAft>
                <a:spcPts val="1200"/>
              </a:spcAft>
              <a:buBlip>
                <a:blip r:embed="rId4"/>
              </a:buBlip>
            </a:pPr>
            <a:r>
              <a:rPr lang="en-GB" sz="2800" dirty="0">
                <a:solidFill>
                  <a:srgbClr val="425426"/>
                </a:solidFill>
              </a:rPr>
              <a:t> Comprehensive energy survey</a:t>
            </a:r>
          </a:p>
          <a:p>
            <a:pPr algn="l">
              <a:lnSpc>
                <a:spcPct val="150000"/>
              </a:lnSpc>
              <a:spcAft>
                <a:spcPts val="1200"/>
              </a:spcAft>
              <a:buBlip>
                <a:blip r:embed="rId4"/>
              </a:buBlip>
            </a:pPr>
            <a:r>
              <a:rPr lang="en-GB" sz="2800" dirty="0">
                <a:solidFill>
                  <a:srgbClr val="425426"/>
                </a:solidFill>
              </a:rPr>
              <a:t> List of all possible energy efficiency improvements</a:t>
            </a:r>
          </a:p>
          <a:p>
            <a:pPr algn="l">
              <a:lnSpc>
                <a:spcPct val="150000"/>
              </a:lnSpc>
              <a:spcAft>
                <a:spcPts val="1200"/>
              </a:spcAft>
              <a:buBlip>
                <a:blip r:embed="rId4"/>
              </a:buBlip>
            </a:pPr>
            <a:r>
              <a:rPr lang="en-GB" sz="2800" dirty="0">
                <a:solidFill>
                  <a:srgbClr val="425426"/>
                </a:solidFill>
              </a:rPr>
              <a:t> Advice on behaviour change</a:t>
            </a:r>
          </a:p>
          <a:p>
            <a:pPr algn="l">
              <a:lnSpc>
                <a:spcPct val="150000"/>
              </a:lnSpc>
              <a:spcAft>
                <a:spcPts val="1200"/>
              </a:spcAft>
              <a:buBlip>
                <a:blip r:embed="rId4"/>
              </a:buBlip>
            </a:pPr>
            <a:r>
              <a:rPr lang="en-GB" sz="2800" dirty="0">
                <a:solidFill>
                  <a:srgbClr val="425426"/>
                </a:solidFill>
              </a:rPr>
              <a:t> Procurement tool</a:t>
            </a:r>
          </a:p>
          <a:p>
            <a:pPr algn="l">
              <a:lnSpc>
                <a:spcPct val="150000"/>
              </a:lnSpc>
              <a:spcAft>
                <a:spcPts val="1200"/>
              </a:spcAft>
              <a:buBlip>
                <a:blip r:embed="rId4"/>
              </a:buBlip>
            </a:pPr>
            <a:r>
              <a:rPr lang="en-GB" sz="2800" dirty="0">
                <a:solidFill>
                  <a:srgbClr val="425426"/>
                </a:solidFill>
              </a:rPr>
              <a:t> Funding options explored</a:t>
            </a:r>
          </a:p>
        </p:txBody>
      </p:sp>
    </p:spTree>
    <p:extLst>
      <p:ext uri="{BB962C8B-B14F-4D97-AF65-F5344CB8AC3E}">
        <p14:creationId xmlns:p14="http://schemas.microsoft.com/office/powerpoint/2010/main" val="16701021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0" y="-2917"/>
            <a:ext cx="9144000" cy="6860917"/>
            <a:chOff x="0" y="-2917"/>
            <a:chExt cx="9144000" cy="6860917"/>
          </a:xfrm>
        </p:grpSpPr>
        <p:sp>
          <p:nvSpPr>
            <p:cNvPr id="6" name="Rectangle 5"/>
            <p:cNvSpPr/>
            <p:nvPr/>
          </p:nvSpPr>
          <p:spPr>
            <a:xfrm>
              <a:off x="0" y="-2917"/>
              <a:ext cx="9144000" cy="216429"/>
            </a:xfrm>
            <a:prstGeom prst="rect">
              <a:avLst/>
            </a:prstGeom>
            <a:solidFill>
              <a:srgbClr val="999F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srgbClr val="999F3B"/>
                </a:solidFill>
              </a:endParaRPr>
            </a:p>
          </p:txBody>
        </p:sp>
        <p:pic>
          <p:nvPicPr>
            <p:cNvPr id="7" name="Picture 6" descr="Salex logo.jp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105099" y="5684594"/>
              <a:ext cx="3827240" cy="890561"/>
            </a:xfrm>
            <a:prstGeom prst="rect">
              <a:avLst/>
            </a:prstGeom>
            <a:ln>
              <a:noFill/>
            </a:ln>
          </p:spPr>
        </p:pic>
        <p:sp>
          <p:nvSpPr>
            <p:cNvPr id="9" name="Rectangle 8"/>
            <p:cNvSpPr/>
            <p:nvPr/>
          </p:nvSpPr>
          <p:spPr>
            <a:xfrm>
              <a:off x="0" y="6641571"/>
              <a:ext cx="9144000" cy="216429"/>
            </a:xfrm>
            <a:prstGeom prst="rect">
              <a:avLst/>
            </a:prstGeom>
            <a:solidFill>
              <a:srgbClr val="999F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prstClr val="white"/>
                </a:solidFill>
              </a:endParaRPr>
            </a:p>
          </p:txBody>
        </p:sp>
      </p:grpSp>
      <p:sp>
        <p:nvSpPr>
          <p:cNvPr id="8" name="Title 1"/>
          <p:cNvSpPr txBox="1">
            <a:spLocks/>
          </p:cNvSpPr>
          <p:nvPr/>
        </p:nvSpPr>
        <p:spPr>
          <a:xfrm>
            <a:off x="457200" y="404664"/>
            <a:ext cx="8229600" cy="884348"/>
          </a:xfrm>
          <a:prstGeom prst="rect">
            <a:avLst/>
          </a:prstGeom>
        </p:spPr>
        <p:txBody>
          <a:bodyP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4000" dirty="0">
                <a:solidFill>
                  <a:srgbClr val="425426"/>
                </a:solidFill>
                <a:cs typeface="Calibri" pitchFamily="34" charset="0"/>
              </a:rPr>
              <a:t>The Salix application process</a:t>
            </a:r>
            <a:endParaRPr lang="en-GB" sz="4000" dirty="0">
              <a:solidFill>
                <a:srgbClr val="425426"/>
              </a:solidFill>
            </a:endParaRPr>
          </a:p>
        </p:txBody>
      </p:sp>
      <p:graphicFrame>
        <p:nvGraphicFramePr>
          <p:cNvPr id="10" name="Diagram 9"/>
          <p:cNvGraphicFramePr/>
          <p:nvPr>
            <p:extLst/>
          </p:nvPr>
        </p:nvGraphicFramePr>
        <p:xfrm>
          <a:off x="683568" y="1289012"/>
          <a:ext cx="7560840" cy="451625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1364352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C03D768-B377-4AA0-8AFA-EA4DF2BBFF3B}"/>
              </a:ext>
            </a:extLst>
          </p:cNvPr>
          <p:cNvSpPr txBox="1">
            <a:spLocks/>
          </p:cNvSpPr>
          <p:nvPr/>
        </p:nvSpPr>
        <p:spPr>
          <a:xfrm>
            <a:off x="251520" y="332656"/>
            <a:ext cx="9144000" cy="645211"/>
          </a:xfrm>
          <a:prstGeom prst="rect">
            <a:avLst/>
          </a:prstGeom>
          <a:noFill/>
        </p:spPr>
        <p:txBody>
          <a:bodyPr vert="horz" lIns="0" tIns="0" rIns="0" bIns="0" rtlCol="0" anchor="t">
            <a:noAutofit/>
          </a:bodyPr>
          <a:lstStyle>
            <a:lvl1pPr algn="l" defTabSz="457200" rtl="0" eaLnBrk="1" latinLnBrk="0" hangingPunct="1">
              <a:spcBef>
                <a:spcPct val="0"/>
              </a:spcBef>
              <a:buNone/>
              <a:defRPr sz="4400" b="0" i="0" kern="1200">
                <a:solidFill>
                  <a:srgbClr val="425426"/>
                </a:solidFill>
                <a:latin typeface="Calibri"/>
                <a:ea typeface="+mj-ea"/>
                <a:cs typeface="Calibri"/>
              </a:defRPr>
            </a:lvl1pPr>
          </a:lstStyle>
          <a:p>
            <a:r>
              <a:rPr lang="en-US" sz="3600" dirty="0">
                <a:latin typeface="Calibri" pitchFamily="34" charset="0"/>
                <a:cs typeface="Calibri" pitchFamily="34" charset="0"/>
              </a:rPr>
              <a:t>What can you do now? </a:t>
            </a:r>
            <a:endParaRPr lang="en-US" sz="4000" dirty="0">
              <a:cs typeface="+mj-cs"/>
            </a:endParaRPr>
          </a:p>
        </p:txBody>
      </p:sp>
      <p:sp>
        <p:nvSpPr>
          <p:cNvPr id="5" name="TextBox 4">
            <a:extLst>
              <a:ext uri="{FF2B5EF4-FFF2-40B4-BE49-F238E27FC236}">
                <a16:creationId xmlns:a16="http://schemas.microsoft.com/office/drawing/2014/main" id="{216196D3-7385-48C8-B74C-0533B8471079}"/>
              </a:ext>
            </a:extLst>
          </p:cNvPr>
          <p:cNvSpPr txBox="1">
            <a:spLocks noChangeArrowheads="1"/>
          </p:cNvSpPr>
          <p:nvPr/>
        </p:nvSpPr>
        <p:spPr bwMode="auto">
          <a:xfrm>
            <a:off x="395536" y="1484784"/>
            <a:ext cx="8346261" cy="37394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eaLnBrk="0" hangingPunct="0">
              <a:defRPr sz="3600" b="1">
                <a:solidFill>
                  <a:schemeClr val="tx1"/>
                </a:solidFill>
                <a:latin typeface="Arial" charset="0"/>
              </a:defRPr>
            </a:lvl1pPr>
            <a:lvl2pPr marL="742950" indent="-285750" eaLnBrk="0" hangingPunct="0">
              <a:defRPr sz="3600" b="1">
                <a:solidFill>
                  <a:schemeClr val="tx1"/>
                </a:solidFill>
                <a:latin typeface="Arial" charset="0"/>
              </a:defRPr>
            </a:lvl2pPr>
            <a:lvl3pPr marL="1143000" indent="-228600" eaLnBrk="0" hangingPunct="0">
              <a:defRPr sz="3600" b="1">
                <a:solidFill>
                  <a:schemeClr val="tx1"/>
                </a:solidFill>
                <a:latin typeface="Arial" charset="0"/>
              </a:defRPr>
            </a:lvl3pPr>
            <a:lvl4pPr marL="1600200" indent="-228600" eaLnBrk="0" hangingPunct="0">
              <a:defRPr sz="3600" b="1">
                <a:solidFill>
                  <a:schemeClr val="tx1"/>
                </a:solidFill>
                <a:latin typeface="Arial" charset="0"/>
              </a:defRPr>
            </a:lvl4pPr>
            <a:lvl5pPr marL="2057400" indent="-228600" eaLnBrk="0" hangingPunct="0">
              <a:defRPr sz="3600" b="1">
                <a:solidFill>
                  <a:schemeClr val="tx1"/>
                </a:solidFill>
                <a:latin typeface="Arial" charset="0"/>
              </a:defRPr>
            </a:lvl5pPr>
            <a:lvl6pPr marL="2514600" indent="-228600" eaLnBrk="0" fontAlgn="base" hangingPunct="0">
              <a:spcBef>
                <a:spcPct val="0"/>
              </a:spcBef>
              <a:spcAft>
                <a:spcPct val="0"/>
              </a:spcAft>
              <a:defRPr sz="3600" b="1">
                <a:solidFill>
                  <a:schemeClr val="tx1"/>
                </a:solidFill>
                <a:latin typeface="Arial" charset="0"/>
              </a:defRPr>
            </a:lvl6pPr>
            <a:lvl7pPr marL="2971800" indent="-228600" eaLnBrk="0" fontAlgn="base" hangingPunct="0">
              <a:spcBef>
                <a:spcPct val="0"/>
              </a:spcBef>
              <a:spcAft>
                <a:spcPct val="0"/>
              </a:spcAft>
              <a:defRPr sz="3600" b="1">
                <a:solidFill>
                  <a:schemeClr val="tx1"/>
                </a:solidFill>
                <a:latin typeface="Arial" charset="0"/>
              </a:defRPr>
            </a:lvl7pPr>
            <a:lvl8pPr marL="3429000" indent="-228600" eaLnBrk="0" fontAlgn="base" hangingPunct="0">
              <a:spcBef>
                <a:spcPct val="0"/>
              </a:spcBef>
              <a:spcAft>
                <a:spcPct val="0"/>
              </a:spcAft>
              <a:defRPr sz="3600" b="1">
                <a:solidFill>
                  <a:schemeClr val="tx1"/>
                </a:solidFill>
                <a:latin typeface="Arial" charset="0"/>
              </a:defRPr>
            </a:lvl8pPr>
            <a:lvl9pPr marL="3886200" indent="-228600" eaLnBrk="0" fontAlgn="base" hangingPunct="0">
              <a:spcBef>
                <a:spcPct val="0"/>
              </a:spcBef>
              <a:spcAft>
                <a:spcPct val="0"/>
              </a:spcAft>
              <a:defRPr sz="3600" b="1">
                <a:solidFill>
                  <a:schemeClr val="tx1"/>
                </a:solidFill>
                <a:latin typeface="Arial" charset="0"/>
              </a:defRPr>
            </a:lvl9pPr>
          </a:lstStyle>
          <a:p>
            <a:pPr marL="538163" indent="-538163" eaLnBrk="1" hangingPunct="1">
              <a:lnSpc>
                <a:spcPct val="150000"/>
              </a:lnSpc>
              <a:spcBef>
                <a:spcPts val="600"/>
              </a:spcBef>
              <a:spcAft>
                <a:spcPts val="1200"/>
              </a:spcAft>
              <a:buFontTx/>
              <a:buBlip>
                <a:blip r:embed="rId2"/>
              </a:buBlip>
            </a:pPr>
            <a:r>
              <a:rPr lang="en-US" sz="3200" b="0" dirty="0">
                <a:solidFill>
                  <a:srgbClr val="425426"/>
                </a:solidFill>
                <a:latin typeface="Calibri"/>
                <a:ea typeface="Calibri" pitchFamily="34" charset="0"/>
                <a:cs typeface="Calibri" pitchFamily="34" charset="0"/>
              </a:rPr>
              <a:t>Assess your energy usage</a:t>
            </a:r>
          </a:p>
          <a:p>
            <a:pPr marL="538163" indent="-538163" eaLnBrk="1" hangingPunct="1">
              <a:lnSpc>
                <a:spcPct val="150000"/>
              </a:lnSpc>
              <a:spcBef>
                <a:spcPts val="600"/>
              </a:spcBef>
              <a:spcAft>
                <a:spcPts val="1200"/>
              </a:spcAft>
              <a:buFontTx/>
              <a:buBlip>
                <a:blip r:embed="rId2"/>
              </a:buBlip>
            </a:pPr>
            <a:r>
              <a:rPr lang="en-US" sz="3200" b="0" dirty="0">
                <a:solidFill>
                  <a:srgbClr val="425426"/>
                </a:solidFill>
                <a:latin typeface="Calibri"/>
                <a:ea typeface="Calibri" pitchFamily="34" charset="0"/>
                <a:cs typeface="Calibri" pitchFamily="34" charset="0"/>
              </a:rPr>
              <a:t>Identify potential energy savings</a:t>
            </a:r>
          </a:p>
          <a:p>
            <a:pPr marL="538163" indent="-538163" eaLnBrk="1" hangingPunct="1">
              <a:lnSpc>
                <a:spcPct val="150000"/>
              </a:lnSpc>
              <a:spcBef>
                <a:spcPts val="600"/>
              </a:spcBef>
              <a:spcAft>
                <a:spcPts val="1200"/>
              </a:spcAft>
              <a:buFontTx/>
              <a:buBlip>
                <a:blip r:embed="rId2"/>
              </a:buBlip>
            </a:pPr>
            <a:r>
              <a:rPr lang="en-US" sz="3200" b="0" dirty="0">
                <a:solidFill>
                  <a:srgbClr val="425426"/>
                </a:solidFill>
                <a:latin typeface="Calibri"/>
                <a:ea typeface="Calibri" pitchFamily="34" charset="0"/>
                <a:cs typeface="Calibri" pitchFamily="34" charset="0"/>
              </a:rPr>
              <a:t>Install technologies </a:t>
            </a:r>
          </a:p>
          <a:p>
            <a:pPr marL="538163" indent="-538163" eaLnBrk="1" hangingPunct="1">
              <a:lnSpc>
                <a:spcPct val="150000"/>
              </a:lnSpc>
              <a:spcBef>
                <a:spcPts val="600"/>
              </a:spcBef>
              <a:spcAft>
                <a:spcPts val="1200"/>
              </a:spcAft>
              <a:buFontTx/>
              <a:buBlip>
                <a:blip r:embed="rId2"/>
              </a:buBlip>
            </a:pPr>
            <a:r>
              <a:rPr lang="en-US" sz="3200" b="0" dirty="0">
                <a:solidFill>
                  <a:srgbClr val="425426"/>
                </a:solidFill>
                <a:latin typeface="Calibri"/>
                <a:ea typeface="Calibri" pitchFamily="34" charset="0"/>
                <a:cs typeface="Calibri" pitchFamily="34" charset="0"/>
              </a:rPr>
              <a:t>Start saving</a:t>
            </a:r>
          </a:p>
        </p:txBody>
      </p:sp>
      <p:grpSp>
        <p:nvGrpSpPr>
          <p:cNvPr id="6" name="Group 5">
            <a:extLst>
              <a:ext uri="{FF2B5EF4-FFF2-40B4-BE49-F238E27FC236}">
                <a16:creationId xmlns:a16="http://schemas.microsoft.com/office/drawing/2014/main" id="{BCB5A89A-09C4-4230-B30E-AAA266D38442}"/>
              </a:ext>
            </a:extLst>
          </p:cNvPr>
          <p:cNvGrpSpPr/>
          <p:nvPr/>
        </p:nvGrpSpPr>
        <p:grpSpPr>
          <a:xfrm>
            <a:off x="0" y="-2917"/>
            <a:ext cx="9144000" cy="6860917"/>
            <a:chOff x="0" y="-2917"/>
            <a:chExt cx="9144000" cy="6860917"/>
          </a:xfrm>
        </p:grpSpPr>
        <p:sp>
          <p:nvSpPr>
            <p:cNvPr id="7" name="Rectangle 6">
              <a:extLst>
                <a:ext uri="{FF2B5EF4-FFF2-40B4-BE49-F238E27FC236}">
                  <a16:creationId xmlns:a16="http://schemas.microsoft.com/office/drawing/2014/main" id="{FDFB7DDC-1E50-4231-848C-E4346E05BD70}"/>
                </a:ext>
              </a:extLst>
            </p:cNvPr>
            <p:cNvSpPr/>
            <p:nvPr/>
          </p:nvSpPr>
          <p:spPr>
            <a:xfrm>
              <a:off x="0" y="-2917"/>
              <a:ext cx="9144000" cy="216429"/>
            </a:xfrm>
            <a:prstGeom prst="rect">
              <a:avLst/>
            </a:prstGeom>
            <a:solidFill>
              <a:srgbClr val="999F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srgbClr val="999F3B"/>
                </a:solidFill>
              </a:endParaRPr>
            </a:p>
          </p:txBody>
        </p:sp>
        <p:pic>
          <p:nvPicPr>
            <p:cNvPr id="8" name="Picture 7" descr="Salex logo.jpg">
              <a:extLst>
                <a:ext uri="{FF2B5EF4-FFF2-40B4-BE49-F238E27FC236}">
                  <a16:creationId xmlns:a16="http://schemas.microsoft.com/office/drawing/2014/main" id="{90B4683E-1176-4890-B046-1D32FEEDFAD7}"/>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105099" y="5684594"/>
              <a:ext cx="3827240" cy="890561"/>
            </a:xfrm>
            <a:prstGeom prst="rect">
              <a:avLst/>
            </a:prstGeom>
            <a:ln>
              <a:noFill/>
            </a:ln>
          </p:spPr>
        </p:pic>
        <p:sp>
          <p:nvSpPr>
            <p:cNvPr id="9" name="Rectangle 8">
              <a:extLst>
                <a:ext uri="{FF2B5EF4-FFF2-40B4-BE49-F238E27FC236}">
                  <a16:creationId xmlns:a16="http://schemas.microsoft.com/office/drawing/2014/main" id="{B595B3E1-A743-4627-B6A7-8EDFDA1BEEF8}"/>
                </a:ext>
              </a:extLst>
            </p:cNvPr>
            <p:cNvSpPr/>
            <p:nvPr/>
          </p:nvSpPr>
          <p:spPr>
            <a:xfrm>
              <a:off x="0" y="6641571"/>
              <a:ext cx="9144000" cy="216429"/>
            </a:xfrm>
            <a:prstGeom prst="rect">
              <a:avLst/>
            </a:prstGeom>
            <a:solidFill>
              <a:srgbClr val="999F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prstClr val="white"/>
                </a:solidFill>
              </a:endParaRPr>
            </a:p>
          </p:txBody>
        </p:sp>
      </p:grpSp>
    </p:spTree>
    <p:extLst>
      <p:ext uri="{BB962C8B-B14F-4D97-AF65-F5344CB8AC3E}">
        <p14:creationId xmlns:p14="http://schemas.microsoft.com/office/powerpoint/2010/main" val="12811983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436</TotalTime>
  <Words>818</Words>
  <Application>Microsoft Office PowerPoint</Application>
  <PresentationFormat>On-screen Show (4:3)</PresentationFormat>
  <Paragraphs>125</Paragraphs>
  <Slides>10</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PowerPoint Presentation</vt:lpstr>
      <vt:lpstr>PowerPoint Presentation</vt:lpstr>
      <vt:lpstr>PowerPoint Presentation</vt:lpstr>
      <vt:lpstr>Norland CE School</vt:lpstr>
      <vt:lpstr>Dryden School case study</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 Morgan</dc:creator>
  <cp:lastModifiedBy>Alex Morgan</cp:lastModifiedBy>
  <cp:revision>28</cp:revision>
  <dcterms:created xsi:type="dcterms:W3CDTF">2018-02-05T09:06:53Z</dcterms:created>
  <dcterms:modified xsi:type="dcterms:W3CDTF">2018-03-05T12:43:50Z</dcterms:modified>
</cp:coreProperties>
</file>