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72" r:id="rId2"/>
    <p:sldId id="275" r:id="rId3"/>
    <p:sldId id="258" r:id="rId4"/>
    <p:sldId id="260" r:id="rId5"/>
    <p:sldId id="261" r:id="rId6"/>
    <p:sldId id="263" r:id="rId7"/>
    <p:sldId id="270" r:id="rId8"/>
    <p:sldId id="277" r:id="rId9"/>
    <p:sldId id="278" r:id="rId10"/>
    <p:sldId id="276" r:id="rId11"/>
    <p:sldId id="259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04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FD6D2-FD55-4A86-BD56-15652875C2CA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22ABA-0160-4E1A-8D03-62F68D439DA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612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22ABA-0160-4E1A-8D03-62F68D439DA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717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22ABA-0160-4E1A-8D03-62F68D439DA7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32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22ABA-0160-4E1A-8D03-62F68D439DA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494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22ABA-0160-4E1A-8D03-62F68D439DA7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42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22ABA-0160-4E1A-8D03-62F68D439DA7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074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22ABA-0160-4E1A-8D03-62F68D439DA7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074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22ABA-0160-4E1A-8D03-62F68D439DA7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074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22ABA-0160-4E1A-8D03-62F68D439DA7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97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94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65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4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94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19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88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2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00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4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98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06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2E3EC-C058-45CF-82D3-64F962ECADA7}" type="datetimeFigureOut">
              <a:rPr lang="en-GB" smtClean="0"/>
              <a:t>05/03/2018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6F3C3-FCA3-44AD-9D45-446E23020A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77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derdale.gov.uk/v2/residents/community-and-living/grants/grants-voluntary-organisations/small-grants-schem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rants@calderdale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idx="1"/>
          </p:nvPr>
        </p:nvSpPr>
        <p:spPr>
          <a:xfrm>
            <a:off x="0" y="2708920"/>
            <a:ext cx="9135576" cy="4149080"/>
          </a:xfr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pPr marL="0" indent="0" algn="ctr">
              <a:buNone/>
            </a:pPr>
            <a:endParaRPr lang="en-GB" sz="4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4800" b="1" dirty="0" smtClean="0">
                <a:solidFill>
                  <a:schemeClr val="tx1"/>
                </a:solidFill>
              </a:rPr>
              <a:t>Voluntary Sector </a:t>
            </a:r>
            <a:r>
              <a:rPr lang="en-GB" sz="4800" b="1" dirty="0" smtClean="0">
                <a:solidFill>
                  <a:schemeClr val="tx1"/>
                </a:solidFill>
              </a:rPr>
              <a:t>Small </a:t>
            </a:r>
            <a:r>
              <a:rPr lang="en-GB" sz="4800" b="1" dirty="0" smtClean="0">
                <a:solidFill>
                  <a:schemeClr val="tx1"/>
                </a:solidFill>
              </a:rPr>
              <a:t>Grants 2018-2021</a:t>
            </a:r>
            <a:endParaRPr lang="en-GB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294" y="0"/>
            <a:ext cx="2681282" cy="111791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1117910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b="1" dirty="0" smtClean="0">
                <a:solidFill>
                  <a:srgbClr val="00B050"/>
                </a:solidFill>
              </a:rPr>
              <a:t>Overview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18470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Process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Applications are assessed by officers against the above priorities</a:t>
            </a:r>
          </a:p>
          <a:p>
            <a:r>
              <a:rPr lang="en-GB" dirty="0" smtClean="0"/>
              <a:t>Recommendations are made to the Small Grants Panel, made up of Councillors and representatives of voluntary organisations</a:t>
            </a:r>
          </a:p>
          <a:p>
            <a:r>
              <a:rPr lang="en-GB" dirty="0" smtClean="0"/>
              <a:t>The Panel awards grants based on the recommendations and priorities</a:t>
            </a:r>
          </a:p>
          <a:p>
            <a:r>
              <a:rPr lang="en-GB" dirty="0" smtClean="0"/>
              <a:t>Successful applicants should complete a monitoring form within a year of been awarded the grant</a:t>
            </a:r>
          </a:p>
        </p:txBody>
      </p:sp>
    </p:spTree>
    <p:extLst>
      <p:ext uri="{BB962C8B-B14F-4D97-AF65-F5344CB8AC3E}">
        <p14:creationId xmlns:p14="http://schemas.microsoft.com/office/powerpoint/2010/main" val="546953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78609"/>
            <a:ext cx="8229600" cy="289846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 </a:t>
            </a:r>
            <a:br>
              <a:rPr lang="en-GB" dirty="0"/>
            </a:br>
            <a:r>
              <a:rPr lang="en-GB" sz="4900" b="1" dirty="0" smtClean="0">
                <a:solidFill>
                  <a:srgbClr val="00B050"/>
                </a:solidFill>
              </a:rPr>
              <a:t>D</a:t>
            </a:r>
            <a:r>
              <a:rPr lang="en-GB" sz="4900" b="1" dirty="0" smtClean="0">
                <a:solidFill>
                  <a:srgbClr val="00B050"/>
                </a:solidFill>
              </a:rPr>
              <a:t>eadlines </a:t>
            </a:r>
            <a:r>
              <a:rPr lang="en-GB" sz="4900" b="1" dirty="0" smtClean="0">
                <a:solidFill>
                  <a:srgbClr val="00B050"/>
                </a:solidFill>
              </a:rPr>
              <a:t>for applications </a:t>
            </a:r>
            <a:r>
              <a:rPr lang="en-GB" sz="4900" b="1" dirty="0" smtClean="0">
                <a:solidFill>
                  <a:srgbClr val="00B050"/>
                </a:solidFill>
              </a:rPr>
              <a:t>will be:</a:t>
            </a:r>
            <a:r>
              <a:rPr lang="en-GB" sz="4000" b="1" dirty="0" smtClean="0">
                <a:solidFill>
                  <a:srgbClr val="00B050"/>
                </a:solidFill>
              </a:rPr>
              <a:t/>
            </a:r>
            <a:br>
              <a:rPr lang="en-GB" sz="4000" b="1" dirty="0" smtClean="0">
                <a:solidFill>
                  <a:srgbClr val="00B050"/>
                </a:solidFill>
              </a:rPr>
            </a:br>
            <a:r>
              <a:rPr lang="en-GB" sz="4000" b="1" dirty="0" smtClean="0">
                <a:solidFill>
                  <a:srgbClr val="00B050"/>
                </a:solidFill>
              </a:rPr>
              <a:t>1</a:t>
            </a:r>
            <a:r>
              <a:rPr lang="en-GB" sz="4000" b="1" baseline="30000" dirty="0" smtClean="0">
                <a:solidFill>
                  <a:srgbClr val="00B050"/>
                </a:solidFill>
              </a:rPr>
              <a:t>st</a:t>
            </a:r>
            <a:r>
              <a:rPr lang="en-GB" sz="4000" b="1" dirty="0" smtClean="0">
                <a:solidFill>
                  <a:srgbClr val="00B050"/>
                </a:solidFill>
              </a:rPr>
              <a:t> May</a:t>
            </a:r>
            <a:br>
              <a:rPr lang="en-GB" sz="4000" b="1" dirty="0" smtClean="0">
                <a:solidFill>
                  <a:srgbClr val="00B050"/>
                </a:solidFill>
              </a:rPr>
            </a:br>
            <a:r>
              <a:rPr lang="en-GB" sz="4000" b="1" dirty="0" smtClean="0">
                <a:solidFill>
                  <a:srgbClr val="00B050"/>
                </a:solidFill>
              </a:rPr>
              <a:t>1</a:t>
            </a:r>
            <a:r>
              <a:rPr lang="en-GB" sz="4000" b="1" baseline="30000" dirty="0" smtClean="0">
                <a:solidFill>
                  <a:srgbClr val="00B050"/>
                </a:solidFill>
              </a:rPr>
              <a:t>st</a:t>
            </a:r>
            <a:r>
              <a:rPr lang="en-GB" sz="4000" b="1" dirty="0" smtClean="0">
                <a:solidFill>
                  <a:srgbClr val="00B050"/>
                </a:solidFill>
              </a:rPr>
              <a:t> August</a:t>
            </a:r>
            <a:br>
              <a:rPr lang="en-GB" sz="4000" b="1" dirty="0" smtClean="0">
                <a:solidFill>
                  <a:srgbClr val="00B050"/>
                </a:solidFill>
              </a:rPr>
            </a:br>
            <a:r>
              <a:rPr lang="en-GB" sz="4000" b="1" dirty="0" smtClean="0">
                <a:solidFill>
                  <a:srgbClr val="00B050"/>
                </a:solidFill>
              </a:rPr>
              <a:t>1</a:t>
            </a:r>
            <a:r>
              <a:rPr lang="en-GB" sz="4000" b="1" baseline="30000" dirty="0" smtClean="0">
                <a:solidFill>
                  <a:srgbClr val="00B050"/>
                </a:solidFill>
              </a:rPr>
              <a:t>st</a:t>
            </a:r>
            <a:r>
              <a:rPr lang="en-GB" sz="4000" b="1" dirty="0" smtClean="0">
                <a:solidFill>
                  <a:srgbClr val="00B050"/>
                </a:solidFill>
              </a:rPr>
              <a:t> November</a:t>
            </a:r>
            <a:br>
              <a:rPr lang="en-GB" sz="4000" b="1" dirty="0" smtClean="0">
                <a:solidFill>
                  <a:srgbClr val="00B050"/>
                </a:solidFill>
              </a:rPr>
            </a:br>
            <a:r>
              <a:rPr lang="en-GB" sz="4000" b="1" dirty="0" smtClean="0">
                <a:solidFill>
                  <a:srgbClr val="00B050"/>
                </a:solidFill>
              </a:rPr>
              <a:t>1</a:t>
            </a:r>
            <a:r>
              <a:rPr lang="en-GB" sz="4000" b="1" baseline="30000" dirty="0" smtClean="0">
                <a:solidFill>
                  <a:srgbClr val="00B050"/>
                </a:solidFill>
              </a:rPr>
              <a:t>st</a:t>
            </a:r>
            <a:r>
              <a:rPr lang="en-GB" sz="4000" b="1" dirty="0" smtClean="0">
                <a:solidFill>
                  <a:srgbClr val="00B050"/>
                </a:solidFill>
              </a:rPr>
              <a:t> February</a:t>
            </a:r>
            <a:r>
              <a:rPr lang="en-GB" sz="4000" b="1" dirty="0" smtClean="0">
                <a:solidFill>
                  <a:srgbClr val="00B050"/>
                </a:solidFill>
              </a:rPr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72819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 smtClean="0"/>
              <a:t>All applications have to be with us by that time, either electronically or as a printed version</a:t>
            </a:r>
            <a:r>
              <a:rPr lang="en-GB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dirty="0" smtClean="0"/>
              <a:t>Late </a:t>
            </a:r>
            <a:r>
              <a:rPr lang="en-GB" dirty="0" smtClean="0"/>
              <a:t>applications will be considered ineligible.</a:t>
            </a:r>
            <a:endParaRPr lang="en-GB" dirty="0"/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6632"/>
            <a:ext cx="2681282" cy="11179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355037"/>
            <a:ext cx="9144000" cy="5029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23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</a:rPr>
              <a:t>Application </a:t>
            </a:r>
            <a:r>
              <a:rPr lang="en-GB" b="1" dirty="0" smtClean="0">
                <a:solidFill>
                  <a:srgbClr val="00B050"/>
                </a:solidFill>
              </a:rPr>
              <a:t>Packs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9953"/>
            <a:ext cx="2555776" cy="89876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899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Application packs will be available on the Council’s web site at: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www.calderdale.gov.uk/v2/residents/community-and-living/grants/grants-voluntary-organisations/small-grants-scheme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Contact 01422 392317 or email </a:t>
            </a:r>
            <a:r>
              <a:rPr lang="en-GB" dirty="0" smtClean="0">
                <a:hlinkClick r:id="rId4"/>
              </a:rPr>
              <a:t>grants@calderdale.gov.uk</a:t>
            </a:r>
            <a:r>
              <a:rPr lang="en-GB" dirty="0" smtClean="0"/>
              <a:t> for further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10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Aims </a:t>
            </a:r>
            <a:r>
              <a:rPr lang="en-GB" b="1" dirty="0">
                <a:solidFill>
                  <a:srgbClr val="00B050"/>
                </a:solidFill>
              </a:rPr>
              <a:t>and Objectives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133055"/>
          </a:xfrm>
        </p:spPr>
        <p:txBody>
          <a:bodyPr/>
          <a:lstStyle/>
          <a:p>
            <a:r>
              <a:rPr lang="en-GB" sz="3000" dirty="0"/>
              <a:t>The aim of the </a:t>
            </a:r>
            <a:r>
              <a:rPr lang="en-GB" sz="3000" dirty="0" smtClean="0"/>
              <a:t>Small </a:t>
            </a:r>
            <a:r>
              <a:rPr lang="en-GB" sz="3000" dirty="0"/>
              <a:t>Grants scheme is to support universal and preventative projects around the </a:t>
            </a:r>
            <a:r>
              <a:rPr lang="en-GB" sz="3000" dirty="0" smtClean="0"/>
              <a:t>Council’s </a:t>
            </a:r>
            <a:r>
              <a:rPr lang="en-GB" sz="3000" dirty="0"/>
              <a:t>mission priorities</a:t>
            </a:r>
            <a:r>
              <a:rPr lang="en-GB" sz="3000" dirty="0" smtClean="0"/>
              <a:t>.</a:t>
            </a:r>
          </a:p>
          <a:p>
            <a:endParaRPr lang="en-GB" sz="3000" dirty="0" smtClean="0"/>
          </a:p>
          <a:p>
            <a:r>
              <a:rPr lang="en-GB" sz="3000" dirty="0"/>
              <a:t>The objective of the Small Grants scheme is to support voluntary and community groups by giving one-off grants of up to £3,000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044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2520280"/>
          </a:xfrm>
        </p:spPr>
        <p:txBody>
          <a:bodyPr>
            <a:normAutofit fontScale="92500" lnSpcReduction="10000"/>
          </a:bodyPr>
          <a:lstStyle/>
          <a:p>
            <a:r>
              <a:rPr lang="en-GB" sz="3000" dirty="0" smtClean="0"/>
              <a:t>Grow </a:t>
            </a:r>
            <a:r>
              <a:rPr lang="en-GB" sz="3000" dirty="0" smtClean="0"/>
              <a:t>the </a:t>
            </a:r>
            <a:r>
              <a:rPr lang="en-GB" sz="3000" dirty="0" smtClean="0"/>
              <a:t>economy</a:t>
            </a:r>
          </a:p>
          <a:p>
            <a:endParaRPr lang="en-GB" sz="3000" dirty="0" smtClean="0"/>
          </a:p>
          <a:p>
            <a:r>
              <a:rPr lang="en-GB" sz="3000" dirty="0" smtClean="0"/>
              <a:t>Reduce </a:t>
            </a:r>
            <a:r>
              <a:rPr lang="en-GB" sz="3000" dirty="0" smtClean="0"/>
              <a:t>Inequalities</a:t>
            </a:r>
          </a:p>
          <a:p>
            <a:endParaRPr lang="en-GB" sz="3000" dirty="0" smtClean="0"/>
          </a:p>
          <a:p>
            <a:r>
              <a:rPr lang="en-GB" sz="3000" dirty="0" smtClean="0"/>
              <a:t>Build a sustainable </a:t>
            </a:r>
            <a:r>
              <a:rPr lang="en-GB" sz="3000" dirty="0" smtClean="0"/>
              <a:t>future</a:t>
            </a:r>
            <a:endParaRPr lang="en-GB" sz="3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9953"/>
            <a:ext cx="2555776" cy="8987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55037"/>
            <a:ext cx="9144000" cy="5029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The </a:t>
            </a:r>
            <a:r>
              <a:rPr lang="en-GB" b="1" dirty="0">
                <a:solidFill>
                  <a:srgbClr val="00B050"/>
                </a:solidFill>
              </a:rPr>
              <a:t>Council’s </a:t>
            </a:r>
            <a:r>
              <a:rPr lang="en-GB" b="1" dirty="0" smtClean="0">
                <a:solidFill>
                  <a:srgbClr val="00B050"/>
                </a:solidFill>
              </a:rPr>
              <a:t>priorities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79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98984"/>
          </a:xfrm>
        </p:spPr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</a:rPr>
              <a:t>Grow the economy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We want you to clearly demonstrate </a:t>
            </a:r>
            <a:r>
              <a:rPr lang="en-GB" sz="2800" dirty="0"/>
              <a:t>the value </a:t>
            </a:r>
            <a:r>
              <a:rPr lang="en-GB" sz="2800" dirty="0" smtClean="0"/>
              <a:t>and impact of </a:t>
            </a:r>
            <a:r>
              <a:rPr lang="en-GB" sz="2800" dirty="0"/>
              <a:t>the </a:t>
            </a:r>
            <a:r>
              <a:rPr lang="en-GB" sz="2800" dirty="0" smtClean="0"/>
              <a:t>project you </a:t>
            </a:r>
            <a:r>
              <a:rPr lang="en-GB" sz="2800" dirty="0" smtClean="0"/>
              <a:t>are proposing </a:t>
            </a:r>
            <a:r>
              <a:rPr lang="en-GB" sz="2800" dirty="0" smtClean="0"/>
              <a:t>in </a:t>
            </a:r>
            <a:r>
              <a:rPr lang="en-GB" sz="2800" dirty="0" smtClean="0"/>
              <a:t>relation to </a:t>
            </a:r>
            <a:r>
              <a:rPr lang="en-GB" sz="2800" dirty="0" smtClean="0"/>
              <a:t>the following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lvl="0"/>
            <a:r>
              <a:rPr lang="en-GB" sz="2800" dirty="0" smtClean="0"/>
              <a:t>Support </a:t>
            </a:r>
            <a:r>
              <a:rPr lang="en-GB" sz="2800" dirty="0"/>
              <a:t>for job creation and skills  - particularly through volunteering</a:t>
            </a:r>
          </a:p>
          <a:p>
            <a:pPr lvl="0"/>
            <a:r>
              <a:rPr lang="en-GB" sz="2800" dirty="0"/>
              <a:t>Development of community/social enterprise sector</a:t>
            </a:r>
          </a:p>
          <a:p>
            <a:r>
              <a:rPr lang="en-GB" sz="2800" dirty="0"/>
              <a:t>C</a:t>
            </a:r>
            <a:r>
              <a:rPr lang="en-GB" sz="2800" dirty="0" smtClean="0"/>
              <a:t>ommunity </a:t>
            </a:r>
            <a:r>
              <a:rPr lang="en-GB" sz="2800" dirty="0"/>
              <a:t>projects </a:t>
            </a:r>
            <a:r>
              <a:rPr lang="en-GB" sz="2800" dirty="0" smtClean="0"/>
              <a:t>which are </a:t>
            </a:r>
            <a:r>
              <a:rPr lang="en-GB" sz="2800" dirty="0"/>
              <a:t>economically resilient and sustainable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355037"/>
            <a:ext cx="9144000" cy="5029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9953"/>
            <a:ext cx="2555776" cy="89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</p:spPr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</a:rPr>
              <a:t>Reduce inequalities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36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800" dirty="0" smtClean="0"/>
              <a:t>We want to see </a:t>
            </a:r>
            <a:r>
              <a:rPr lang="en-GB" sz="2800" dirty="0" smtClean="0"/>
              <a:t>projects </a:t>
            </a:r>
            <a:r>
              <a:rPr lang="en-GB" sz="2800" dirty="0"/>
              <a:t>which </a:t>
            </a:r>
            <a:r>
              <a:rPr lang="en-GB" sz="2800" dirty="0" smtClean="0"/>
              <a:t>promote </a:t>
            </a:r>
            <a:r>
              <a:rPr lang="en-GB" sz="2800" dirty="0"/>
              <a:t>diversity and addresses </a:t>
            </a:r>
            <a:r>
              <a:rPr lang="en-GB" sz="2800" dirty="0" smtClean="0"/>
              <a:t>inequalities through: </a:t>
            </a:r>
          </a:p>
          <a:p>
            <a:pPr marL="0" lvl="0" indent="0">
              <a:buNone/>
            </a:pPr>
            <a:endParaRPr lang="en-GB" sz="2800" dirty="0" smtClean="0"/>
          </a:p>
          <a:p>
            <a:pPr lvl="0"/>
            <a:r>
              <a:rPr lang="en-GB" sz="2800" dirty="0"/>
              <a:t>Improving equality and social cohesion</a:t>
            </a:r>
          </a:p>
          <a:p>
            <a:pPr lvl="0"/>
            <a:r>
              <a:rPr lang="en-GB" sz="2800" dirty="0"/>
              <a:t>Financial inclusion</a:t>
            </a:r>
          </a:p>
          <a:p>
            <a:pPr lvl="0"/>
            <a:r>
              <a:rPr lang="en-GB" sz="2800" dirty="0"/>
              <a:t>Improving health and wellbeing outcomes</a:t>
            </a:r>
          </a:p>
          <a:p>
            <a:pPr lvl="0"/>
            <a:r>
              <a:rPr lang="en-GB" sz="2800" dirty="0"/>
              <a:t>Increased </a:t>
            </a:r>
            <a:r>
              <a:rPr lang="en-GB" sz="2800" dirty="0" smtClean="0"/>
              <a:t>volunteering and participation </a:t>
            </a:r>
            <a:r>
              <a:rPr lang="en-GB" sz="2800" dirty="0"/>
              <a:t>in areas of greatest need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9953"/>
            <a:ext cx="2555776" cy="8987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355037"/>
            <a:ext cx="9144000" cy="5029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6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58301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Building a Sustainable Future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Your project should </a:t>
            </a:r>
            <a:r>
              <a:rPr lang="en-GB" dirty="0" smtClean="0"/>
              <a:t>maximise </a:t>
            </a:r>
            <a:r>
              <a:rPr lang="en-GB" dirty="0"/>
              <a:t>impact in neighbourhood regeneration </a:t>
            </a:r>
            <a:r>
              <a:rPr lang="en-GB" dirty="0" smtClean="0"/>
              <a:t>and </a:t>
            </a:r>
            <a:r>
              <a:rPr lang="en-GB" dirty="0"/>
              <a:t>deliver wider benefits for </a:t>
            </a:r>
            <a:r>
              <a:rPr lang="en-GB" dirty="0" smtClean="0"/>
              <a:t>people through:</a:t>
            </a:r>
          </a:p>
          <a:p>
            <a:pPr marL="0" indent="0">
              <a:buNone/>
            </a:pPr>
            <a:endParaRPr lang="en-GB" dirty="0" smtClean="0"/>
          </a:p>
          <a:p>
            <a:pPr lvl="0"/>
            <a:r>
              <a:rPr lang="en-GB" dirty="0" smtClean="0"/>
              <a:t>Improving </a:t>
            </a:r>
            <a:r>
              <a:rPr lang="en-GB" dirty="0"/>
              <a:t>our local environment</a:t>
            </a:r>
          </a:p>
          <a:p>
            <a:pPr lvl="0"/>
            <a:r>
              <a:rPr lang="en-GB" dirty="0"/>
              <a:t>Improving the resilience of our local communities</a:t>
            </a:r>
          </a:p>
          <a:p>
            <a:pPr lvl="0"/>
            <a:r>
              <a:rPr lang="en-GB" dirty="0"/>
              <a:t>Active citizenship</a:t>
            </a:r>
          </a:p>
          <a:p>
            <a:pPr lvl="0"/>
            <a:r>
              <a:rPr lang="en-GB" dirty="0"/>
              <a:t>Encouraging participation and volunteering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355037"/>
            <a:ext cx="9144000" cy="5029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9953"/>
            <a:ext cx="2555776" cy="89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8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940966"/>
          </a:xfrm>
        </p:spPr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</a:rPr>
              <a:t>Priorities of the Scheme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following applicants will be given a </a:t>
            </a:r>
            <a:r>
              <a:rPr lang="en-GB" b="1" dirty="0"/>
              <a:t>higher priority: </a:t>
            </a:r>
            <a:endParaRPr lang="en-GB" dirty="0"/>
          </a:p>
          <a:p>
            <a:pPr lvl="0"/>
            <a:r>
              <a:rPr lang="en-GB" dirty="0"/>
              <a:t>Small </a:t>
            </a:r>
            <a:r>
              <a:rPr lang="en-GB" dirty="0" smtClean="0"/>
              <a:t>groups - those </a:t>
            </a:r>
            <a:r>
              <a:rPr lang="en-GB" dirty="0"/>
              <a:t>having </a:t>
            </a:r>
            <a:r>
              <a:rPr lang="en-GB" dirty="0" smtClean="0"/>
              <a:t>an annual  </a:t>
            </a:r>
            <a:r>
              <a:rPr lang="en-GB" dirty="0"/>
              <a:t>income of less than £20,000 </a:t>
            </a:r>
            <a:r>
              <a:rPr lang="en-GB" dirty="0" smtClean="0"/>
              <a:t>and </a:t>
            </a:r>
            <a:r>
              <a:rPr lang="en-GB" dirty="0"/>
              <a:t>no paid staff </a:t>
            </a:r>
          </a:p>
          <a:p>
            <a:pPr lvl="0"/>
            <a:r>
              <a:rPr lang="en-GB" dirty="0"/>
              <a:t>Groups who have not received a Small Grant from the Council in the past </a:t>
            </a:r>
            <a:endParaRPr lang="en-GB" dirty="0" smtClean="0"/>
          </a:p>
          <a:p>
            <a:pPr lvl="0"/>
            <a:endParaRPr lang="en-GB" dirty="0"/>
          </a:p>
          <a:p>
            <a:pPr marL="0" indent="0">
              <a:buNone/>
            </a:pPr>
            <a:r>
              <a:rPr lang="en-GB" dirty="0"/>
              <a:t>The following </a:t>
            </a:r>
            <a:r>
              <a:rPr lang="en-GB" dirty="0" smtClean="0"/>
              <a:t>applicants </a:t>
            </a:r>
            <a:r>
              <a:rPr lang="en-GB" dirty="0"/>
              <a:t>will be given a </a:t>
            </a:r>
            <a:r>
              <a:rPr lang="en-GB" b="1" dirty="0"/>
              <a:t>lower priority: </a:t>
            </a:r>
            <a:endParaRPr lang="en-GB" dirty="0"/>
          </a:p>
          <a:p>
            <a:pPr lvl="0"/>
            <a:r>
              <a:rPr lang="en-GB" dirty="0"/>
              <a:t>Groups who have received a Small Grant in the last two years </a:t>
            </a:r>
          </a:p>
          <a:p>
            <a:pPr lvl="0"/>
            <a:r>
              <a:rPr lang="en-GB" dirty="0"/>
              <a:t>Groups with an unrestricted income of over £100,000 a year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718" y="9952"/>
            <a:ext cx="2681282" cy="11179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355037"/>
            <a:ext cx="9144000" cy="5029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35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940966"/>
          </a:xfrm>
        </p:spPr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</a:rPr>
              <a:t>Eligibility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7"/>
            <a:ext cx="8229600" cy="388843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sz="3000" dirty="0" smtClean="0"/>
              <a:t>voluntary</a:t>
            </a:r>
            <a:r>
              <a:rPr lang="en-GB" sz="3000" dirty="0"/>
              <a:t>, community or faith group </a:t>
            </a:r>
          </a:p>
          <a:p>
            <a:pPr lvl="0">
              <a:spcAft>
                <a:spcPts val="600"/>
              </a:spcAft>
            </a:pPr>
            <a:r>
              <a:rPr lang="en-GB" sz="3000" dirty="0" smtClean="0"/>
              <a:t>properly </a:t>
            </a:r>
            <a:r>
              <a:rPr lang="en-GB" sz="3000" dirty="0"/>
              <a:t>constituted </a:t>
            </a:r>
            <a:endParaRPr lang="en-GB" sz="3000" dirty="0" smtClean="0"/>
          </a:p>
          <a:p>
            <a:pPr lvl="0">
              <a:spcAft>
                <a:spcPts val="600"/>
              </a:spcAft>
            </a:pPr>
            <a:r>
              <a:rPr lang="en-GB" sz="3000" dirty="0" smtClean="0"/>
              <a:t>a </a:t>
            </a:r>
            <a:r>
              <a:rPr lang="en-GB" sz="3000" dirty="0"/>
              <a:t>bank account in the name of the organisation </a:t>
            </a:r>
            <a:endParaRPr lang="en-GB" sz="3000" dirty="0" smtClean="0"/>
          </a:p>
          <a:p>
            <a:pPr>
              <a:spcAft>
                <a:spcPts val="600"/>
              </a:spcAft>
            </a:pPr>
            <a:r>
              <a:rPr lang="en-GB" sz="3000" dirty="0" smtClean="0"/>
              <a:t>open </a:t>
            </a:r>
            <a:r>
              <a:rPr lang="en-GB" sz="3000" dirty="0"/>
              <a:t>and accessible to the community it serves </a:t>
            </a:r>
          </a:p>
          <a:p>
            <a:pPr lvl="0">
              <a:spcAft>
                <a:spcPts val="600"/>
              </a:spcAft>
            </a:pPr>
            <a:r>
              <a:rPr lang="en-GB" sz="3000" dirty="0" smtClean="0"/>
              <a:t>planned </a:t>
            </a:r>
            <a:r>
              <a:rPr lang="en-GB" sz="3000" dirty="0"/>
              <a:t>approach to safeguarding </a:t>
            </a:r>
            <a:r>
              <a:rPr lang="en-GB" sz="3000" dirty="0" smtClean="0"/>
              <a:t>issues</a:t>
            </a:r>
          </a:p>
          <a:p>
            <a:pPr lvl="0">
              <a:spcAft>
                <a:spcPts val="600"/>
              </a:spcAft>
            </a:pPr>
            <a:r>
              <a:rPr lang="en-GB" sz="3000" dirty="0" smtClean="0"/>
              <a:t>based </a:t>
            </a:r>
            <a:r>
              <a:rPr lang="en-GB" sz="3000" dirty="0"/>
              <a:t>in Calderdale.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718" y="9952"/>
            <a:ext cx="2681282" cy="11179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355037"/>
            <a:ext cx="9144000" cy="5029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1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940966"/>
          </a:xfrm>
        </p:spPr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</a:rPr>
              <a:t>Exclusions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GB" dirty="0" smtClean="0"/>
              <a:t>The Scheme will not fund:</a:t>
            </a:r>
          </a:p>
          <a:p>
            <a:pPr lvl="0"/>
            <a:r>
              <a:rPr lang="en-GB" dirty="0" smtClean="0"/>
              <a:t>Anything </a:t>
            </a:r>
            <a:r>
              <a:rPr lang="en-GB" dirty="0"/>
              <a:t>that primarily benefits people or causes outside of Calderdale </a:t>
            </a:r>
          </a:p>
          <a:p>
            <a:pPr lvl="0"/>
            <a:r>
              <a:rPr lang="en-GB" dirty="0"/>
              <a:t>Anything </a:t>
            </a:r>
            <a:r>
              <a:rPr lang="en-GB" dirty="0" smtClean="0"/>
              <a:t>promoting </a:t>
            </a:r>
            <a:r>
              <a:rPr lang="en-GB" dirty="0"/>
              <a:t>religion or </a:t>
            </a:r>
            <a:r>
              <a:rPr lang="en-GB" dirty="0" smtClean="0"/>
              <a:t>supporting </a:t>
            </a:r>
            <a:r>
              <a:rPr lang="en-GB" dirty="0"/>
              <a:t>a particular political party. </a:t>
            </a:r>
            <a:endParaRPr lang="en-GB" dirty="0" smtClean="0"/>
          </a:p>
          <a:p>
            <a:pPr lvl="0"/>
            <a:r>
              <a:rPr lang="en-GB" dirty="0" smtClean="0"/>
              <a:t>Retrospectively - it </a:t>
            </a:r>
            <a:r>
              <a:rPr lang="en-GB" dirty="0"/>
              <a:t>will not give a grant to repay money that has already been spent </a:t>
            </a:r>
          </a:p>
          <a:p>
            <a:pPr lvl="0"/>
            <a:r>
              <a:rPr lang="en-GB" dirty="0"/>
              <a:t>Personal </a:t>
            </a:r>
            <a:r>
              <a:rPr lang="en-GB" dirty="0" smtClean="0"/>
              <a:t>equipment-  any </a:t>
            </a:r>
            <a:r>
              <a:rPr lang="en-GB" dirty="0"/>
              <a:t>equipment bought with the grant must remain the property of the </a:t>
            </a:r>
            <a:r>
              <a:rPr lang="en-GB" dirty="0" smtClean="0"/>
              <a:t>organisation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718" y="9952"/>
            <a:ext cx="2681282" cy="11179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355037"/>
            <a:ext cx="9144000" cy="5029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470</Words>
  <Application>Microsoft Office PowerPoint</Application>
  <PresentationFormat>On-screen Show (4:3)</PresentationFormat>
  <Paragraphs>74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Overview</vt:lpstr>
      <vt:lpstr>Aims and Objectives</vt:lpstr>
      <vt:lpstr>The Council’s priorities</vt:lpstr>
      <vt:lpstr>Grow the economy </vt:lpstr>
      <vt:lpstr>Reduce inequalities</vt:lpstr>
      <vt:lpstr>Building a Sustainable Future</vt:lpstr>
      <vt:lpstr>Priorities of the Scheme</vt:lpstr>
      <vt:lpstr>Eligibility</vt:lpstr>
      <vt:lpstr>Exclusions</vt:lpstr>
      <vt:lpstr>Process</vt:lpstr>
      <vt:lpstr>    Deadlines for applications will be: 1st May 1st August 1st November 1st February    </vt:lpstr>
      <vt:lpstr>Application Packs </vt:lpstr>
    </vt:vector>
  </TitlesOfParts>
  <Company>Calderdale 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la27</dc:creator>
  <cp:lastModifiedBy>hc21</cp:lastModifiedBy>
  <cp:revision>38</cp:revision>
  <dcterms:created xsi:type="dcterms:W3CDTF">2017-10-09T09:56:54Z</dcterms:created>
  <dcterms:modified xsi:type="dcterms:W3CDTF">2018-03-05T11:01:35Z</dcterms:modified>
</cp:coreProperties>
</file>